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</p:sldMasterIdLst>
  <p:notesMasterIdLst>
    <p:notesMasterId r:id="rId30"/>
  </p:notesMasterIdLst>
  <p:sldIdLst>
    <p:sldId id="257" r:id="rId2"/>
    <p:sldId id="258" r:id="rId3"/>
    <p:sldId id="260" r:id="rId4"/>
    <p:sldId id="285" r:id="rId5"/>
    <p:sldId id="286" r:id="rId6"/>
    <p:sldId id="266" r:id="rId7"/>
    <p:sldId id="297" r:id="rId8"/>
    <p:sldId id="267" r:id="rId9"/>
    <p:sldId id="287" r:id="rId10"/>
    <p:sldId id="288" r:id="rId11"/>
    <p:sldId id="289" r:id="rId12"/>
    <p:sldId id="290" r:id="rId13"/>
    <p:sldId id="291" r:id="rId14"/>
    <p:sldId id="292" r:id="rId15"/>
    <p:sldId id="295" r:id="rId16"/>
    <p:sldId id="268" r:id="rId17"/>
    <p:sldId id="279" r:id="rId18"/>
    <p:sldId id="269" r:id="rId19"/>
    <p:sldId id="280" r:id="rId20"/>
    <p:sldId id="271" r:id="rId21"/>
    <p:sldId id="282" r:id="rId22"/>
    <p:sldId id="270" r:id="rId23"/>
    <p:sldId id="281" r:id="rId24"/>
    <p:sldId id="296" r:id="rId25"/>
    <p:sldId id="294" r:id="rId26"/>
    <p:sldId id="293" r:id="rId27"/>
    <p:sldId id="276" r:id="rId28"/>
    <p:sldId id="283" r:id="rId2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DAE12"/>
    <a:srgbClr val="A43D3A"/>
    <a:srgbClr val="FFFF00"/>
    <a:srgbClr val="A95F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4048" autoAdjust="0"/>
  </p:normalViewPr>
  <p:slideViewPr>
    <p:cSldViewPr>
      <p:cViewPr>
        <p:scale>
          <a:sx n="40" d="100"/>
          <a:sy n="40" d="100"/>
        </p:scale>
        <p:origin x="-1638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15F0BB91-00B7-411C-88CE-1594BCDAAFCE}" type="datetimeFigureOut">
              <a:rPr lang="ru-RU"/>
              <a:pPr>
                <a:defRPr/>
              </a:pPr>
              <a:t>27.10.2016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6B42149C-E483-4A3C-921C-DD6D7185B60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554311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ru-RU" smtClean="0"/>
              <a:t>http://www.myshared.ru/slide/473929/</a:t>
            </a:r>
            <a:endParaRPr lang="ru-RU" altLang="ru-RU" smtClean="0"/>
          </a:p>
        </p:txBody>
      </p:sp>
      <p:sp>
        <p:nvSpPr>
          <p:cNvPr id="2355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6FB477F7-6730-4420-9A8D-3001720A0E06}" type="slidenum">
              <a:rPr lang="ru-RU" altLang="ru-RU"/>
              <a:pPr eaLnBrk="1" hangingPunct="1"/>
              <a:t>1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400" b="0" dirty="0" err="1" smtClean="0">
                <a:solidFill>
                  <a:schemeClr val="folHlink"/>
                </a:solidFill>
                <a:latin typeface="Arial" charset="0"/>
              </a:rPr>
              <a:t>Деятельностный</a:t>
            </a:r>
            <a:r>
              <a:rPr lang="ru-RU" altLang="ru-RU" sz="1400" b="0" dirty="0" smtClean="0">
                <a:solidFill>
                  <a:schemeClr val="folHlink"/>
                </a:solidFill>
                <a:latin typeface="Arial" charset="0"/>
              </a:rPr>
              <a:t> метод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400" b="0" dirty="0" smtClean="0">
              <a:latin typeface="Arial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ru-RU" altLang="ru-RU" sz="1200" b="0" dirty="0" smtClean="0">
                <a:latin typeface="Arial" charset="0"/>
              </a:rPr>
              <a:t>Метод обучения, при котором ребенок не получает знания </a:t>
            </a:r>
            <a:endParaRPr lang="en-US" altLang="ru-RU" sz="1200" b="0" dirty="0" smtClean="0">
              <a:latin typeface="Arial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ru-RU" altLang="ru-RU" sz="1200" b="0" dirty="0" smtClean="0">
                <a:latin typeface="Arial" charset="0"/>
              </a:rPr>
              <a:t>в готовом виде, а добывает </a:t>
            </a:r>
            <a:endParaRPr lang="en-US" altLang="ru-RU" sz="1200" b="0" dirty="0" smtClean="0">
              <a:latin typeface="Arial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ru-RU" altLang="ru-RU" sz="1200" b="0" dirty="0" smtClean="0">
                <a:latin typeface="Arial" charset="0"/>
              </a:rPr>
              <a:t>в процессе собственной  учебно-познавательной деятельности.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B42149C-E483-4A3C-921C-DD6D7185B608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69737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 b="0" dirty="0" smtClean="0">
                <a:solidFill>
                  <a:srgbClr val="D60093"/>
                </a:solidFill>
              </a:rPr>
              <a:t>Учитель на современном уроке:</a:t>
            </a:r>
          </a:p>
          <a:p>
            <a:pPr>
              <a:lnSpc>
                <a:spcPct val="80000"/>
              </a:lnSpc>
            </a:pPr>
            <a:r>
              <a:rPr lang="ru-RU" altLang="ru-RU" sz="1200" dirty="0" smtClean="0"/>
              <a:t>учит детей определять границы своего знания, видеть проблему и ставить проблемные вопросы;</a:t>
            </a:r>
          </a:p>
          <a:p>
            <a:pPr>
              <a:lnSpc>
                <a:spcPct val="80000"/>
              </a:lnSpc>
            </a:pPr>
            <a:r>
              <a:rPr lang="ru-RU" altLang="ru-RU" sz="1200" dirty="0" smtClean="0"/>
              <a:t>создает условия для выстраивания ребенком индивидуальной траектории изучения предмета; </a:t>
            </a:r>
          </a:p>
          <a:p>
            <a:pPr>
              <a:lnSpc>
                <a:spcPct val="80000"/>
              </a:lnSpc>
            </a:pPr>
            <a:r>
              <a:rPr lang="ru-RU" altLang="ru-RU" sz="1200" dirty="0" smtClean="0"/>
              <a:t>систематически обучает детей осуществлять рефлексивное действие (оценивать свою готовность, обнаруживать незнание, находить причины затруднений); использует разнообразные формы, методы и приемы обучения, повышающие степень</a:t>
            </a:r>
            <a:r>
              <a:rPr lang="ru-RU" altLang="ru-RU" sz="1200" baseline="0" dirty="0" smtClean="0"/>
              <a:t> </a:t>
            </a:r>
            <a:r>
              <a:rPr lang="ru-RU" altLang="ru-RU" sz="1200" dirty="0" smtClean="0"/>
              <a:t>активности учащихся в учебном процессе;</a:t>
            </a:r>
          </a:p>
          <a:p>
            <a:pPr>
              <a:lnSpc>
                <a:spcPct val="80000"/>
              </a:lnSpc>
            </a:pPr>
            <a:r>
              <a:rPr lang="ru-RU" altLang="ru-RU" sz="1200" dirty="0" smtClean="0"/>
              <a:t>владеет технологией диалога, обучает учащихся ставить и адресовать вопросы;</a:t>
            </a:r>
          </a:p>
          <a:p>
            <a:pPr>
              <a:lnSpc>
                <a:spcPct val="80000"/>
              </a:lnSpc>
            </a:pPr>
            <a:r>
              <a:rPr lang="ru-RU" altLang="ru-RU" sz="1200" dirty="0" smtClean="0"/>
              <a:t>эффективно (адекватно цели урока) сочетает репродуктивную и проблемную формы обучения, учит детей работать по правилу и творчески; добивается осмысления учебного материала всеми учащимися, используя для этого специальные приемы; стремиться оценивать реальное продвижение каждого ученика, поощряет и поддерживает минимальные успехи; </a:t>
            </a:r>
            <a:r>
              <a:rPr lang="ru-RU" altLang="ru-RU" dirty="0" smtClean="0"/>
              <a:t>специально планирует коммуникативные задачи урока; принимает и поощряет, выражаемую учеником, собственную позицию, иное мнение, обучает корректным формам их выражения; стиль, тон отношений, задаваемый на уроке, создают атмосферу сотрудничества, сотворчества, психологического комфорта.</a:t>
            </a:r>
          </a:p>
          <a:p>
            <a:pPr>
              <a:lnSpc>
                <a:spcPct val="80000"/>
              </a:lnSpc>
            </a:pPr>
            <a:endParaRPr lang="ru-RU" b="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B42149C-E483-4A3C-921C-DD6D7185B608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72757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dirty="0" smtClean="0"/>
              <a:t>Требования к современному уроку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ru-RU" sz="1200" dirty="0" smtClean="0"/>
              <a:t>Цели урока задаются  с тенденцией передачи функции учителя ученику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ru-RU" sz="1200" dirty="0" smtClean="0"/>
              <a:t>Систематическое обучение детей осуществлять рефлексивные действия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ru-RU" sz="1200" dirty="0" smtClean="0"/>
              <a:t>Использование форм, методов и приемов обучения, повышающих степень активности учащихся в учебном процессе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ru-RU" sz="1200" dirty="0" smtClean="0"/>
              <a:t>Технология диалога: обучение учащихся ставить и адресовать вопросы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ru-RU" sz="1200" dirty="0" smtClean="0"/>
              <a:t>Сочетание репродуктивной и проблемной формы обучения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ru-RU" sz="1200" dirty="0" smtClean="0"/>
              <a:t>Формирование контрольно-оценочной деятельности обучающихся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ru-RU" sz="1200" dirty="0" smtClean="0"/>
              <a:t>Систематическая работа по осмыслению учебного материала всеми учащимися (специальные приемы)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ru-RU" sz="1200" dirty="0" smtClean="0"/>
              <a:t>Оценивание реального продвижения каждого ученика, поощрение и поддержание даже минимальных успехов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ru-RU" sz="1200" dirty="0" smtClean="0"/>
              <a:t>Специальное планирование коммуникативных задач урока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ru-RU" sz="1200" dirty="0" smtClean="0"/>
              <a:t>Формирование контрольно-оценочной деятельности обучающихся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ru-RU" sz="1200" dirty="0" smtClean="0"/>
              <a:t>Систематическая работа по осмыслению учебного материала всеми учащимися (специальные приемы)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ru-RU" sz="1200" dirty="0" smtClean="0"/>
              <a:t>Оценивание реального продвижения каждого ученика, поощрение и поддержание даже минимальных успехов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ru-RU" sz="1200" dirty="0" smtClean="0"/>
              <a:t>Принятие и поощрение, выражаемой учеником собственной позиции (иного мнения), обучение корректным формам их выражения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ru-RU" sz="1200" dirty="0" smtClean="0"/>
              <a:t>Создание</a:t>
            </a:r>
            <a:r>
              <a:rPr lang="ru-RU" sz="1200" baseline="0" dirty="0" smtClean="0"/>
              <a:t> атмосферы сотрудничества, сотворчества, психологического комфорта на каждом уроке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ru-RU" sz="1200" baseline="0" dirty="0" smtClean="0"/>
              <a:t>Постоянное глубокое личностное воздействие «учитель-ученик» (через отношения, совместную деятельность и т.д.) на уроке</a:t>
            </a:r>
            <a:endParaRPr lang="ru-RU" sz="1200" dirty="0" smtClean="0"/>
          </a:p>
          <a:p>
            <a:pPr marL="457200" indent="-457200">
              <a:buFont typeface="Wingdings" panose="05000000000000000000" pitchFamily="2" charset="2"/>
              <a:buChar char="ü"/>
            </a:pPr>
            <a:endParaRPr lang="ru-RU" sz="1200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B42149C-E483-4A3C-921C-DD6D7185B608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85494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B42149C-E483-4A3C-921C-DD6D7185B608}" type="slidenum">
              <a:rPr lang="ru-RU" smtClean="0"/>
              <a:pPr>
                <a:defRPr/>
              </a:pPr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15944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B42149C-E483-4A3C-921C-DD6D7185B608}" type="slidenum">
              <a:rPr lang="ru-RU" smtClean="0"/>
              <a:pPr>
                <a:defRPr/>
              </a:pPr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21587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Реперные точки – точки, на которых основывается шкала измерений. </a:t>
            </a:r>
          </a:p>
          <a:p>
            <a:r>
              <a:rPr lang="ru-RU" dirty="0" smtClean="0"/>
              <a:t>Проектируя любой урок, направленных на формирование у учащихся УУД, необходимо максимально использовать возможности главного</a:t>
            </a:r>
            <a:r>
              <a:rPr lang="ru-RU" baseline="0" dirty="0" smtClean="0"/>
              <a:t> средства обучения - учебник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B42149C-E483-4A3C-921C-DD6D7185B608}" type="slidenum">
              <a:rPr lang="ru-RU" smtClean="0"/>
              <a:pPr>
                <a:defRPr/>
              </a:pPr>
              <a:t>25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73685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C4D54FE-EC15-4184-94A5-5CC8A1403359}" type="datetime1">
              <a:rPr lang="ru-RU" smtClean="0"/>
              <a:pPr>
                <a:defRPr/>
              </a:pPr>
              <a:t>27.10.2016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F93552-5452-4397-9C96-E4D05414A37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804B1F6-B752-4C18-BAC3-B5ABF80BE97E}" type="datetime1">
              <a:rPr lang="ru-RU" smtClean="0"/>
              <a:pPr>
                <a:defRPr/>
              </a:pPr>
              <a:t>27.10.2016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3FCC2E-B733-48C1-BE18-2DF93234899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814AC06-CAD9-4D5C-8F58-7682722E6A84}" type="datetime1">
              <a:rPr lang="ru-RU" smtClean="0"/>
              <a:pPr>
                <a:defRPr/>
              </a:pPr>
              <a:t>27.10.2016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EF30E2-8A5E-453F-9E98-64760E2A337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B200D6-F230-4750-8575-F2009A5A68D1}" type="datetime1">
              <a:rPr lang="ru-RU"/>
              <a:pPr>
                <a:defRPr/>
              </a:pPr>
              <a:t>27.10.2016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902B6B-4BA4-4894-81AE-DE90EB49A0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76686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6A4B3AC-258D-47E0-BA38-EB1839C3E320}" type="datetime1">
              <a:rPr lang="ru-RU" smtClean="0"/>
              <a:pPr>
                <a:defRPr/>
              </a:pPr>
              <a:t>27.10.2016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076369-7540-4769-B45B-5115BCC0BD1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59C93FB-DD10-4EC2-AEDD-58BCC91D5B0B}" type="datetime1">
              <a:rPr lang="ru-RU" smtClean="0"/>
              <a:pPr>
                <a:defRPr/>
              </a:pPr>
              <a:t>27.10.2016</a:t>
            </a:fld>
            <a:endParaRPr lang="ru-RU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7A94B3-0A43-417B-A5AD-5DEAD29FDC9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41AE7DC-EA87-409D-8CAC-DAFF5081062D}" type="datetime1">
              <a:rPr lang="ru-RU" smtClean="0"/>
              <a:pPr>
                <a:defRPr/>
              </a:pPr>
              <a:t>27.10.2016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8752BE-E50D-43B9-B1D8-68B50A2553F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F31D5BF-64E4-4105-AABE-03EAB775834C}" type="datetime1">
              <a:rPr lang="ru-RU" smtClean="0"/>
              <a:pPr>
                <a:defRPr/>
              </a:pPr>
              <a:t>27.10.2016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C50624-52B2-4DA1-B08E-3C112D8E5D9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26B2121-1661-4DCF-A9F0-F0027162DB6A}" type="datetime1">
              <a:rPr lang="ru-RU" smtClean="0"/>
              <a:pPr>
                <a:defRPr/>
              </a:pPr>
              <a:t>27.10.2016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BEBF87-C20E-4B3A-84DD-3ED4859E4DD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9DC7F58-6BD5-4647-BA04-DC914B2EC40E}" type="datetime1">
              <a:rPr lang="ru-RU" smtClean="0"/>
              <a:pPr>
                <a:defRPr/>
              </a:pPr>
              <a:t>27.10.2016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8902B9-0719-4F65-9CDA-E3F47D1261A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8FD4E36-5CD0-487A-A5F2-A9B2D0B9259A}" type="datetime1">
              <a:rPr lang="ru-RU" smtClean="0"/>
              <a:pPr>
                <a:defRPr/>
              </a:pPr>
              <a:t>27.10.2016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645A9E-27E9-4863-988E-C7400851C98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00FB448-50A5-4816-8C1A-4E738FE924DC}" type="datetime1">
              <a:rPr lang="ru-RU" smtClean="0"/>
              <a:pPr>
                <a:defRPr/>
              </a:pPr>
              <a:t>27.10.2016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159409-F9FF-438C-AAD3-A45EC02DD3C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97F4AC9E-66F6-490B-B60C-9DD051B7F1E1}" type="datetime1">
              <a:rPr lang="ru-RU" smtClean="0"/>
              <a:pPr>
                <a:defRPr/>
              </a:pPr>
              <a:t>27.10.2016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A65DDAE3-9270-410F-ACA5-B77045748FC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</p:sldLayoutIdLst>
  <p:hf hdr="0" ftr="0"/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2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" Target="slide18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5" descr="H:\Documents and Settings\Aida\Рабочий стол\текстуры и фоны, клипарты\idpencil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406918">
            <a:off x="5703913" y="841364"/>
            <a:ext cx="2598738" cy="17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7" descr="H:\Documents and Settings\Aida\Рабочий стол\текстуры и фоны, клипарты\новеньки картинки\pencil rolling hc.gif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1177258"/>
            <a:ext cx="2697162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2" name="Title 1"/>
          <p:cNvSpPr>
            <a:spLocks/>
          </p:cNvSpPr>
          <p:nvPr/>
        </p:nvSpPr>
        <p:spPr bwMode="auto">
          <a:xfrm>
            <a:off x="0" y="1988840"/>
            <a:ext cx="5256262" cy="295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3600" b="1" dirty="0">
                <a:latin typeface="Century Schoolbook" pitchFamily="18" charset="0"/>
              </a:rPr>
              <a:t>Проектирование современного урока </a:t>
            </a:r>
            <a:br>
              <a:rPr lang="ru-RU" altLang="ru-RU" sz="3600" b="1" dirty="0">
                <a:latin typeface="Century Schoolbook" pitchFamily="18" charset="0"/>
              </a:rPr>
            </a:br>
            <a:r>
              <a:rPr lang="ru-RU" altLang="ru-RU" sz="3600" b="1" dirty="0">
                <a:latin typeface="Century Schoolbook" pitchFamily="18" charset="0"/>
              </a:rPr>
              <a:t>на основе системно – </a:t>
            </a:r>
            <a:r>
              <a:rPr lang="ru-RU" altLang="ru-RU" sz="3600" b="1" dirty="0" err="1">
                <a:latin typeface="Century Schoolbook" pitchFamily="18" charset="0"/>
              </a:rPr>
              <a:t>деятельностного</a:t>
            </a:r>
            <a:r>
              <a:rPr lang="ru-RU" altLang="ru-RU" sz="3600" b="1" dirty="0">
                <a:latin typeface="Century Schoolbook" pitchFamily="18" charset="0"/>
              </a:rPr>
              <a:t> </a:t>
            </a:r>
            <a:r>
              <a:rPr lang="ru-RU" altLang="ru-RU" sz="3600" b="1" dirty="0" smtClean="0">
                <a:latin typeface="Century Schoolbook" pitchFamily="18" charset="0"/>
              </a:rPr>
              <a:t>подхода</a:t>
            </a:r>
            <a:endParaRPr lang="ru-RU" altLang="ru-RU" sz="3600" b="1" dirty="0">
              <a:latin typeface="Century Schoolbook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ru-RU" sz="4000" dirty="0" smtClean="0"/>
              <a:t>Требования к современному уроку</a:t>
            </a:r>
            <a:endParaRPr lang="ru-RU" sz="400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6B200D6-F230-4750-8575-F2009A5A68D1}" type="datetime1">
              <a:rPr lang="ru-RU" smtClean="0"/>
              <a:pPr>
                <a:defRPr/>
              </a:pPr>
              <a:t>27.10.2016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902B6B-4BA4-4894-81AE-DE90EB49A0D3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489790" y="1196752"/>
            <a:ext cx="840269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ru-RU" sz="2800" dirty="0" smtClean="0"/>
              <a:t>Формирование контрольно-оценочной деятельности обучающихся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ru-RU" sz="2800" dirty="0" smtClean="0"/>
              <a:t>Систематическая работа по осмыслению учебного материала всеми учащимися (специальные приемы)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ru-RU" sz="2800" dirty="0" smtClean="0"/>
              <a:t>Оценивание реального продвижения каждого ученика, поощрение и поддержание даже минимальных успехов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ru-RU" sz="2800" dirty="0" smtClean="0"/>
              <a:t>Специальное планирование коммуникативных задач урока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235221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/>
          </a:bodyPr>
          <a:lstStyle/>
          <a:p>
            <a:r>
              <a:rPr lang="ru-RU" sz="4000" dirty="0" smtClean="0"/>
              <a:t>Три постулата современного урока</a:t>
            </a:r>
            <a:endParaRPr lang="ru-RU" sz="400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6B200D6-F230-4750-8575-F2009A5A68D1}" type="datetime1">
              <a:rPr lang="ru-RU" smtClean="0"/>
              <a:pPr>
                <a:defRPr/>
              </a:pPr>
              <a:t>27.10.2016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902B6B-4BA4-4894-81AE-DE90EB49A0D3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314822" y="1720840"/>
            <a:ext cx="8496944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Урок есть открытие, поиск и осмысление истины в совместной деятельности ученика и учителя</a:t>
            </a:r>
          </a:p>
          <a:p>
            <a:endParaRPr lang="ru-RU" sz="2800" dirty="0"/>
          </a:p>
          <a:p>
            <a:r>
              <a:rPr lang="ru-RU" sz="2800" dirty="0" smtClean="0"/>
              <a:t>Урок есть часть жизни ребенка, и проживание этой жизни должно совершаться на высоком уровне общечеловеческой культуры</a:t>
            </a:r>
          </a:p>
          <a:p>
            <a:endParaRPr lang="ru-RU" sz="2800" dirty="0"/>
          </a:p>
          <a:p>
            <a:r>
              <a:rPr lang="ru-RU" sz="2800" dirty="0" smtClean="0"/>
              <a:t>Человек в качестве субъекта осмысления истины и в качестве субъекта жизни на уроке является наивысшей ценностью,  выступая в роли цели и никогда не выступая в роли средства.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4833883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229600" cy="1143000"/>
          </a:xfrm>
        </p:spPr>
        <p:txBody>
          <a:bodyPr>
            <a:normAutofit/>
          </a:bodyPr>
          <a:lstStyle/>
          <a:p>
            <a:r>
              <a:rPr lang="ru-RU" sz="4000" dirty="0" smtClean="0"/>
              <a:t>Диалогические методы</a:t>
            </a:r>
            <a:endParaRPr lang="ru-RU" sz="400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6B200D6-F230-4750-8575-F2009A5A68D1}" type="datetime1">
              <a:rPr lang="ru-RU" smtClean="0"/>
              <a:pPr>
                <a:defRPr/>
              </a:pPr>
              <a:t>27.10.2016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902B6B-4BA4-4894-81AE-DE90EB49A0D3}" type="slidenum">
              <a:rPr lang="ru-RU" smtClean="0"/>
              <a:pPr>
                <a:defRPr/>
              </a:pPr>
              <a:t>12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395536" y="1720840"/>
            <a:ext cx="835292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 smtClean="0"/>
              <a:t>Побуждающий диалог </a:t>
            </a:r>
            <a:r>
              <a:rPr lang="ru-RU" sz="2800" dirty="0" smtClean="0"/>
              <a:t>развивает речь и творческие способности обучающихся</a:t>
            </a:r>
          </a:p>
          <a:p>
            <a:endParaRPr lang="ru-RU" sz="2800" dirty="0"/>
          </a:p>
          <a:p>
            <a:endParaRPr lang="ru-RU" sz="2800" dirty="0" smtClean="0"/>
          </a:p>
          <a:p>
            <a:r>
              <a:rPr lang="ru-RU" sz="2800" b="1" i="1" dirty="0" smtClean="0"/>
              <a:t>Подводящий диал</a:t>
            </a:r>
            <a:r>
              <a:rPr lang="ru-RU" sz="2800" dirty="0" smtClean="0"/>
              <a:t>ог развивает речь обучающихся и логическое мышление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7041564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2048"/>
            <a:ext cx="8229600" cy="778098"/>
          </a:xfrm>
        </p:spPr>
        <p:txBody>
          <a:bodyPr/>
          <a:lstStyle/>
          <a:p>
            <a:pPr algn="ctr"/>
            <a:r>
              <a:rPr lang="ru-RU" sz="4000" dirty="0" smtClean="0"/>
              <a:t>Диалог</a:t>
            </a:r>
            <a:r>
              <a:rPr lang="ru-RU" dirty="0" smtClean="0"/>
              <a:t> </a:t>
            </a:r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929012215"/>
              </p:ext>
            </p:extLst>
          </p:nvPr>
        </p:nvGraphicFramePr>
        <p:xfrm>
          <a:off x="467544" y="836712"/>
          <a:ext cx="8496944" cy="52326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8192"/>
                <a:gridCol w="2808312"/>
                <a:gridCol w="3960440"/>
              </a:tblGrid>
              <a:tr h="562563"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Побуждающий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Подводящий </a:t>
                      </a:r>
                      <a:endParaRPr lang="ru-RU" sz="2400" dirty="0"/>
                    </a:p>
                  </a:txBody>
                  <a:tcPr/>
                </a:tc>
              </a:tr>
              <a:tr h="1525669"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Отдельные стимулирующие реплики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Система вопросов и заданий, которая активно задействует</a:t>
                      </a:r>
                      <a:r>
                        <a:rPr lang="ru-RU" sz="2000" baseline="0" dirty="0" smtClean="0"/>
                        <a:t> и соответственно развивает логическое мышление ученика</a:t>
                      </a:r>
                      <a:endParaRPr lang="ru-RU" sz="2000" dirty="0"/>
                    </a:p>
                  </a:txBody>
                  <a:tcPr/>
                </a:tc>
              </a:tr>
              <a:tr h="1224136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Постановка учебной проблемы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Ученики осознают</a:t>
                      </a:r>
                      <a:r>
                        <a:rPr lang="ru-RU" sz="2000" baseline="0" dirty="0" smtClean="0"/>
                        <a:t> противоречие и формулируют проблему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Учитель пошагово подводит учеников к формулированию темы</a:t>
                      </a:r>
                      <a:endParaRPr lang="ru-RU" sz="2000" dirty="0"/>
                    </a:p>
                  </a:txBody>
                  <a:tcPr/>
                </a:tc>
              </a:tr>
              <a:tr h="562563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Поиск решения проблемы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Учитель побуждает учеников выдвинуть и проверить гипотезы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Система посильных  ученику вопросов и заданий, которые пошагово приводят ученика к формулированию нового знания</a:t>
                      </a:r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6B200D6-F230-4750-8575-F2009A5A68D1}" type="datetime1">
              <a:rPr lang="ru-RU" smtClean="0"/>
              <a:pPr>
                <a:defRPr/>
              </a:pPr>
              <a:t>27.10.2016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902B6B-4BA4-4894-81AE-DE90EB49A0D3}" type="slidenum">
              <a:rPr lang="ru-RU" smtClean="0"/>
              <a:pPr>
                <a:defRPr/>
              </a:pPr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27682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ru-RU" dirty="0" smtClean="0"/>
              <a:t>Задачи на проценты</a:t>
            </a:r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179751501"/>
              </p:ext>
            </p:extLst>
          </p:nvPr>
        </p:nvGraphicFramePr>
        <p:xfrm>
          <a:off x="323528" y="1124744"/>
          <a:ext cx="8568952" cy="55766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09226"/>
                <a:gridCol w="3459726"/>
              </a:tblGrid>
              <a:tr h="439374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Учитель 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Ученики </a:t>
                      </a:r>
                      <a:endParaRPr lang="ru-RU" sz="2000" dirty="0"/>
                    </a:p>
                  </a:txBody>
                  <a:tcPr/>
                </a:tc>
              </a:tr>
              <a:tr h="1453312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Предположим, что цена товара была равна А. Затем цена повысилась на 10%. Изменилась ли первоначальная цена товара</a:t>
                      </a:r>
                      <a:r>
                        <a:rPr lang="en-US" sz="2000" dirty="0" smtClean="0"/>
                        <a:t>?</a:t>
                      </a:r>
                      <a:r>
                        <a:rPr lang="ru-RU" sz="2000" dirty="0" smtClean="0"/>
                        <a:t> </a:t>
                      </a:r>
                      <a:r>
                        <a:rPr lang="ru-RU" sz="2000" i="1" dirty="0" smtClean="0"/>
                        <a:t>(вопрос на ошибку)</a:t>
                      </a:r>
                      <a:endParaRPr lang="ru-RU" sz="20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Цена товара не изменилась </a:t>
                      </a:r>
                      <a:r>
                        <a:rPr lang="ru-RU" sz="2000" i="1" dirty="0" smtClean="0">
                          <a:solidFill>
                            <a:srgbClr val="C00000"/>
                          </a:solidFill>
                        </a:rPr>
                        <a:t>(житейское представление)</a:t>
                      </a:r>
                      <a:endParaRPr lang="ru-RU" sz="2000" i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1453312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Давайте посчитаем. Цена товара было 100р., после повышения</a:t>
                      </a:r>
                      <a:r>
                        <a:rPr lang="ru-RU" sz="2000" baseline="0" dirty="0" smtClean="0"/>
                        <a:t> на 10% цена стала 110р, а после понижения на 10% стала 99р </a:t>
                      </a:r>
                      <a:r>
                        <a:rPr lang="ru-RU" sz="2000" i="1" baseline="0" dirty="0" smtClean="0"/>
                        <a:t>(предъявление научного факта)</a:t>
                      </a:r>
                      <a:endParaRPr lang="ru-RU" sz="20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Испытывают удивление </a:t>
                      </a:r>
                      <a:r>
                        <a:rPr lang="ru-RU" sz="2000" i="1" dirty="0" smtClean="0">
                          <a:solidFill>
                            <a:srgbClr val="C00000"/>
                          </a:solidFill>
                        </a:rPr>
                        <a:t>(возникновение проблемной</a:t>
                      </a:r>
                      <a:r>
                        <a:rPr lang="ru-RU" sz="2000" i="1" baseline="0" dirty="0" smtClean="0">
                          <a:solidFill>
                            <a:srgbClr val="C00000"/>
                          </a:solidFill>
                        </a:rPr>
                        <a:t> ситуации)</a:t>
                      </a:r>
                      <a:endParaRPr lang="ru-RU" sz="2000" i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1115333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Итак, что вы сказали сначала?</a:t>
                      </a:r>
                    </a:p>
                    <a:p>
                      <a:r>
                        <a:rPr lang="ru-RU" sz="2000" dirty="0" smtClean="0"/>
                        <a:t>А</a:t>
                      </a:r>
                      <a:r>
                        <a:rPr lang="ru-RU" sz="2000" baseline="0" dirty="0" smtClean="0"/>
                        <a:t> что оказывается на самом деле? </a:t>
                      </a:r>
                      <a:r>
                        <a:rPr lang="ru-RU" sz="2000" i="1" baseline="0" dirty="0" smtClean="0"/>
                        <a:t>(побуждение к осознанию противоречия)</a:t>
                      </a:r>
                      <a:endParaRPr lang="ru-RU" sz="20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Что цена не изменилась</a:t>
                      </a:r>
                    </a:p>
                    <a:p>
                      <a:r>
                        <a:rPr lang="ru-RU" sz="2000" dirty="0" smtClean="0"/>
                        <a:t>Цена уменьшилась </a:t>
                      </a:r>
                      <a:r>
                        <a:rPr lang="ru-RU" sz="2000" i="1" dirty="0" smtClean="0">
                          <a:solidFill>
                            <a:srgbClr val="C00000"/>
                          </a:solidFill>
                        </a:rPr>
                        <a:t>(осознание противоречия)</a:t>
                      </a:r>
                      <a:endParaRPr lang="ru-RU" sz="2000" i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1115333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Какой же сегодня будет тема урока? </a:t>
                      </a:r>
                      <a:r>
                        <a:rPr lang="ru-RU" sz="2000" i="1" dirty="0" smtClean="0"/>
                        <a:t>(побуждение к формулированию проблемы)</a:t>
                      </a:r>
                      <a:endParaRPr lang="ru-RU" sz="20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Задачи на проценты </a:t>
                      </a:r>
                      <a:r>
                        <a:rPr lang="ru-RU" sz="2000" i="1" dirty="0" smtClean="0">
                          <a:solidFill>
                            <a:srgbClr val="C00000"/>
                          </a:solidFill>
                        </a:rPr>
                        <a:t>(учебная проблема как тема урока)</a:t>
                      </a:r>
                      <a:endParaRPr lang="ru-RU" sz="2000" i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6B200D6-F230-4750-8575-F2009A5A68D1}" type="datetime1">
              <a:rPr lang="ru-RU" smtClean="0"/>
              <a:pPr>
                <a:defRPr/>
              </a:pPr>
              <a:t>27.10.2016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902B6B-4BA4-4894-81AE-DE90EB49A0D3}" type="slidenum">
              <a:rPr lang="ru-RU" smtClean="0"/>
              <a:pPr>
                <a:defRPr/>
              </a:pPr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82559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Номер слайда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7D33854-A28C-4D97-952B-C167A8760612}" type="slidenum">
              <a:rPr lang="ru-RU" altLang="en-US" smtClean="0"/>
              <a:pPr eaLnBrk="1" hangingPunct="1"/>
              <a:t>15</a:t>
            </a:fld>
            <a:endParaRPr lang="ru-RU" altLang="en-US" smtClean="0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115888"/>
            <a:ext cx="8893175" cy="476250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altLang="ru-RU" sz="3200" dirty="0" smtClean="0"/>
              <a:t>Проблемная ситуация </a:t>
            </a:r>
            <a:endParaRPr lang="ru-RU" altLang="ru-RU" sz="1800" b="0" i="1" dirty="0" smtClean="0">
              <a:solidFill>
                <a:srgbClr val="FF0000"/>
              </a:solidFill>
            </a:endParaRPr>
          </a:p>
        </p:txBody>
      </p:sp>
      <p:sp>
        <p:nvSpPr>
          <p:cNvPr id="169987" name="Text Box 3"/>
          <p:cNvSpPr txBox="1">
            <a:spLocks noChangeArrowheads="1"/>
          </p:cNvSpPr>
          <p:nvPr/>
        </p:nvSpPr>
        <p:spPr bwMode="auto">
          <a:xfrm>
            <a:off x="539750" y="5084763"/>
            <a:ext cx="15843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2400" b="1" dirty="0">
                <a:solidFill>
                  <a:schemeClr val="tx1">
                    <a:lumMod val="85000"/>
                  </a:schemeClr>
                </a:solidFill>
              </a:rPr>
              <a:t>понятия</a:t>
            </a:r>
          </a:p>
        </p:txBody>
      </p:sp>
      <p:sp>
        <p:nvSpPr>
          <p:cNvPr id="10245" name="Text Box 4"/>
          <p:cNvSpPr txBox="1">
            <a:spLocks noChangeArrowheads="1"/>
          </p:cNvSpPr>
          <p:nvPr/>
        </p:nvSpPr>
        <p:spPr bwMode="auto">
          <a:xfrm>
            <a:off x="0" y="6165850"/>
            <a:ext cx="9144000" cy="457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sz="2400"/>
              <a:t> </a:t>
            </a:r>
            <a:r>
              <a:rPr lang="ru-RU" altLang="ru-RU" sz="2400" b="1"/>
              <a:t>Типы нового знания, которые дети могут открыть сами </a:t>
            </a:r>
          </a:p>
        </p:txBody>
      </p:sp>
      <p:sp>
        <p:nvSpPr>
          <p:cNvPr id="169989" name="Text Box 5"/>
          <p:cNvSpPr txBox="1">
            <a:spLocks noChangeArrowheads="1"/>
          </p:cNvSpPr>
          <p:nvPr/>
        </p:nvSpPr>
        <p:spPr bwMode="auto">
          <a:xfrm>
            <a:off x="-144463" y="981075"/>
            <a:ext cx="93964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sz="2400" b="1"/>
              <a:t>Приемы</a:t>
            </a:r>
            <a:r>
              <a:rPr lang="ru-RU" altLang="ru-RU" sz="2400"/>
              <a:t> </a:t>
            </a:r>
            <a:r>
              <a:rPr lang="ru-RU" altLang="ru-RU" sz="2400" b="1"/>
              <a:t>создания проблемной ситуации </a:t>
            </a:r>
          </a:p>
        </p:txBody>
      </p:sp>
      <p:sp>
        <p:nvSpPr>
          <p:cNvPr id="169990" name="Text Box 6"/>
          <p:cNvSpPr txBox="1">
            <a:spLocks noChangeArrowheads="1"/>
          </p:cNvSpPr>
          <p:nvPr/>
        </p:nvSpPr>
        <p:spPr bwMode="auto">
          <a:xfrm>
            <a:off x="2411413" y="5084763"/>
            <a:ext cx="28797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2400" b="1" dirty="0">
                <a:solidFill>
                  <a:schemeClr val="tx1">
                    <a:lumMod val="85000"/>
                  </a:schemeClr>
                </a:solidFill>
              </a:rPr>
              <a:t>закономерности</a:t>
            </a:r>
          </a:p>
        </p:txBody>
      </p:sp>
      <p:sp>
        <p:nvSpPr>
          <p:cNvPr id="169991" name="Text Box 7"/>
          <p:cNvSpPr txBox="1">
            <a:spLocks noChangeArrowheads="1"/>
          </p:cNvSpPr>
          <p:nvPr/>
        </p:nvSpPr>
        <p:spPr bwMode="auto">
          <a:xfrm>
            <a:off x="5651500" y="5084763"/>
            <a:ext cx="34925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2400" b="1" dirty="0">
                <a:solidFill>
                  <a:schemeClr val="tx1">
                    <a:lumMod val="85000"/>
                  </a:schemeClr>
                </a:solidFill>
              </a:rPr>
              <a:t>правила, алгоритмы</a:t>
            </a:r>
          </a:p>
        </p:txBody>
      </p:sp>
      <p:sp>
        <p:nvSpPr>
          <p:cNvPr id="169992" name="Text Box 8"/>
          <p:cNvSpPr txBox="1">
            <a:spLocks noChangeArrowheads="1"/>
          </p:cNvSpPr>
          <p:nvPr/>
        </p:nvSpPr>
        <p:spPr bwMode="auto">
          <a:xfrm>
            <a:off x="144463" y="1773238"/>
            <a:ext cx="4140200" cy="1846262"/>
          </a:xfrm>
          <a:prstGeom prst="rect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2400"/>
              <a:t>Предъявить ученикам два </a:t>
            </a:r>
            <a:r>
              <a:rPr lang="ru-RU" altLang="ru-RU" sz="2400" b="1"/>
              <a:t>противоречащих</a:t>
            </a:r>
            <a:r>
              <a:rPr lang="ru-RU" altLang="ru-RU" sz="2400"/>
              <a:t> друг друга факта, мнения, две теории и т.д.! </a:t>
            </a:r>
          </a:p>
          <a:p>
            <a:pPr eaLnBrk="1" hangingPunct="1">
              <a:spcBef>
                <a:spcPct val="50000"/>
              </a:spcBef>
            </a:pPr>
            <a:endParaRPr lang="ru-RU" altLang="ru-RU" sz="1200"/>
          </a:p>
        </p:txBody>
      </p:sp>
      <p:sp>
        <p:nvSpPr>
          <p:cNvPr id="169994" name="Text Box 10"/>
          <p:cNvSpPr txBox="1">
            <a:spLocks noChangeArrowheads="1"/>
          </p:cNvSpPr>
          <p:nvPr/>
        </p:nvSpPr>
        <p:spPr bwMode="auto">
          <a:xfrm>
            <a:off x="4643438" y="1773238"/>
            <a:ext cx="4248150" cy="1846262"/>
          </a:xfrm>
          <a:prstGeom prst="rect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2400"/>
              <a:t>Дать задание, порождающее </a:t>
            </a:r>
            <a:r>
              <a:rPr lang="ru-RU" altLang="ru-RU" sz="2400" b="1"/>
              <a:t>затруднение</a:t>
            </a:r>
            <a:r>
              <a:rPr lang="ru-RU" altLang="ru-RU" sz="2400"/>
              <a:t> (несходное с предыдущим, на новый материал и др.) </a:t>
            </a:r>
          </a:p>
          <a:p>
            <a:pPr eaLnBrk="1" hangingPunct="1">
              <a:spcBef>
                <a:spcPct val="50000"/>
              </a:spcBef>
            </a:pPr>
            <a:endParaRPr lang="ru-RU" altLang="ru-RU" sz="1200"/>
          </a:p>
        </p:txBody>
      </p:sp>
      <p:sp>
        <p:nvSpPr>
          <p:cNvPr id="169995" name="Line 11"/>
          <p:cNvSpPr>
            <a:spLocks noChangeShapeType="1"/>
          </p:cNvSpPr>
          <p:nvPr/>
        </p:nvSpPr>
        <p:spPr bwMode="auto">
          <a:xfrm flipH="1" flipV="1">
            <a:off x="1692275" y="5516563"/>
            <a:ext cx="576263" cy="720725"/>
          </a:xfrm>
          <a:prstGeom prst="line">
            <a:avLst/>
          </a:prstGeom>
          <a:noFill/>
          <a:ln w="38100">
            <a:solidFill>
              <a:srgbClr val="00CC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69996" name="Line 12"/>
          <p:cNvSpPr>
            <a:spLocks noChangeShapeType="1"/>
          </p:cNvSpPr>
          <p:nvPr/>
        </p:nvSpPr>
        <p:spPr bwMode="auto">
          <a:xfrm flipV="1">
            <a:off x="2987675" y="5516563"/>
            <a:ext cx="431800" cy="720725"/>
          </a:xfrm>
          <a:prstGeom prst="line">
            <a:avLst/>
          </a:prstGeom>
          <a:noFill/>
          <a:ln w="38100">
            <a:solidFill>
              <a:srgbClr val="00CC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69997" name="Line 13"/>
          <p:cNvSpPr>
            <a:spLocks noChangeShapeType="1"/>
          </p:cNvSpPr>
          <p:nvPr/>
        </p:nvSpPr>
        <p:spPr bwMode="auto">
          <a:xfrm flipV="1">
            <a:off x="6156325" y="5516563"/>
            <a:ext cx="576263" cy="720725"/>
          </a:xfrm>
          <a:prstGeom prst="line">
            <a:avLst/>
          </a:prstGeom>
          <a:noFill/>
          <a:ln w="38100">
            <a:solidFill>
              <a:srgbClr val="00CC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69998" name="Line 14"/>
          <p:cNvSpPr>
            <a:spLocks noChangeShapeType="1"/>
          </p:cNvSpPr>
          <p:nvPr/>
        </p:nvSpPr>
        <p:spPr bwMode="auto">
          <a:xfrm flipH="1">
            <a:off x="2555875" y="1412875"/>
            <a:ext cx="720725" cy="288925"/>
          </a:xfrm>
          <a:prstGeom prst="line">
            <a:avLst/>
          </a:prstGeom>
          <a:noFill/>
          <a:ln w="38100">
            <a:solidFill>
              <a:srgbClr val="2703DD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70000" name="Line 16"/>
          <p:cNvSpPr>
            <a:spLocks noChangeShapeType="1"/>
          </p:cNvSpPr>
          <p:nvPr/>
        </p:nvSpPr>
        <p:spPr bwMode="auto">
          <a:xfrm>
            <a:off x="4572000" y="1412875"/>
            <a:ext cx="1079500" cy="287338"/>
          </a:xfrm>
          <a:prstGeom prst="line">
            <a:avLst/>
          </a:prstGeom>
          <a:noFill/>
          <a:ln w="38100">
            <a:solidFill>
              <a:srgbClr val="2703DD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70005" name="Line 21"/>
          <p:cNvSpPr>
            <a:spLocks noChangeShapeType="1"/>
          </p:cNvSpPr>
          <p:nvPr/>
        </p:nvSpPr>
        <p:spPr bwMode="auto">
          <a:xfrm flipH="1">
            <a:off x="2195513" y="3716338"/>
            <a:ext cx="0" cy="1296987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70006" name="Line 22"/>
          <p:cNvSpPr>
            <a:spLocks noChangeShapeType="1"/>
          </p:cNvSpPr>
          <p:nvPr/>
        </p:nvSpPr>
        <p:spPr bwMode="auto">
          <a:xfrm>
            <a:off x="6804025" y="3644900"/>
            <a:ext cx="0" cy="1439863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70007" name="Text Box 23"/>
          <p:cNvSpPr txBox="1">
            <a:spLocks noChangeArrowheads="1"/>
          </p:cNvSpPr>
          <p:nvPr/>
        </p:nvSpPr>
        <p:spPr bwMode="auto">
          <a:xfrm>
            <a:off x="-180975" y="5589588"/>
            <a:ext cx="49323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sz="2400" i="1"/>
              <a:t>  </a:t>
            </a:r>
            <a:r>
              <a:rPr lang="ru-RU" altLang="ru-RU" sz="2000" i="1"/>
              <a:t>чаще История, Биология, География</a:t>
            </a:r>
          </a:p>
        </p:txBody>
      </p:sp>
      <p:sp>
        <p:nvSpPr>
          <p:cNvPr id="170008" name="Text Box 24"/>
          <p:cNvSpPr txBox="1">
            <a:spLocks noChangeArrowheads="1"/>
          </p:cNvSpPr>
          <p:nvPr/>
        </p:nvSpPr>
        <p:spPr bwMode="auto">
          <a:xfrm>
            <a:off x="4824413" y="5589588"/>
            <a:ext cx="43561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sz="2000" i="1"/>
              <a:t>чаще Русский язык, Математика, Английский язык</a:t>
            </a:r>
          </a:p>
        </p:txBody>
      </p:sp>
    </p:spTree>
    <p:extLst>
      <p:ext uri="{BB962C8B-B14F-4D97-AF65-F5344CB8AC3E}">
        <p14:creationId xmlns:p14="http://schemas.microsoft.com/office/powerpoint/2010/main" val="290621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99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99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699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99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699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699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699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699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699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699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99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99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700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700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700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700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699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699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699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699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699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699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700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700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699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699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700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700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700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700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9987" grpId="0"/>
      <p:bldP spid="169989" grpId="0"/>
      <p:bldP spid="169990" grpId="0"/>
      <p:bldP spid="169991" grpId="0"/>
      <p:bldP spid="169992" grpId="0" animBg="1"/>
      <p:bldP spid="169994" grpId="0" animBg="1"/>
      <p:bldP spid="169995" grpId="0" animBg="1"/>
      <p:bldP spid="169996" grpId="0" animBg="1"/>
      <p:bldP spid="169997" grpId="0" animBg="1"/>
      <p:bldP spid="169998" grpId="0" animBg="1"/>
      <p:bldP spid="170000" grpId="0" animBg="1"/>
      <p:bldP spid="170005" grpId="0" animBg="1"/>
      <p:bldP spid="170006" grpId="0" animBg="1"/>
      <p:bldP spid="170007" grpId="0"/>
      <p:bldP spid="17000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/>
          </p:cNvSpPr>
          <p:nvPr>
            <p:ph type="title"/>
          </p:nvPr>
        </p:nvSpPr>
        <p:spPr>
          <a:xfrm>
            <a:off x="323528" y="404664"/>
            <a:ext cx="8229600" cy="796925"/>
          </a:xfrm>
        </p:spPr>
        <p:txBody>
          <a:bodyPr>
            <a:normAutofit/>
          </a:bodyPr>
          <a:lstStyle/>
          <a:p>
            <a:r>
              <a:rPr lang="ru-RU" altLang="ru-RU" sz="4000" b="1" dirty="0" smtClean="0">
                <a:solidFill>
                  <a:schemeClr val="tx1"/>
                </a:solidFill>
              </a:rPr>
              <a:t>Урок «открытия» нового знания</a:t>
            </a:r>
          </a:p>
        </p:txBody>
      </p:sp>
      <p:sp>
        <p:nvSpPr>
          <p:cNvPr id="12291" name="Rectangle 3"/>
          <p:cNvSpPr>
            <a:spLocks noGrp="1"/>
          </p:cNvSpPr>
          <p:nvPr>
            <p:ph idx="1"/>
          </p:nvPr>
        </p:nvSpPr>
        <p:spPr>
          <a:xfrm>
            <a:off x="251520" y="1052736"/>
            <a:ext cx="8229600" cy="3849688"/>
          </a:xfrm>
        </p:spPr>
        <p:txBody>
          <a:bodyPr>
            <a:normAutofit/>
          </a:bodyPr>
          <a:lstStyle/>
          <a:p>
            <a:pPr>
              <a:buFont typeface="Arial" charset="0"/>
              <a:buNone/>
            </a:pPr>
            <a:r>
              <a:rPr lang="ru-RU" altLang="ru-RU" sz="2800" b="1" i="1" dirty="0" err="1" smtClean="0">
                <a:solidFill>
                  <a:schemeClr val="tx1"/>
                </a:solidFill>
              </a:rPr>
              <a:t>Деятельностная</a:t>
            </a:r>
            <a:r>
              <a:rPr lang="ru-RU" altLang="ru-RU" sz="2800" b="1" i="1" dirty="0" smtClean="0">
                <a:solidFill>
                  <a:schemeClr val="tx1"/>
                </a:solidFill>
              </a:rPr>
              <a:t> цель:</a:t>
            </a:r>
            <a:r>
              <a:rPr lang="ru-RU" altLang="ru-RU" sz="2800" i="1" dirty="0" smtClean="0">
                <a:solidFill>
                  <a:schemeClr val="tx1"/>
                </a:solidFill>
              </a:rPr>
              <a:t> </a:t>
            </a:r>
            <a:r>
              <a:rPr lang="ru-RU" altLang="ru-RU" sz="2800" dirty="0" smtClean="0">
                <a:solidFill>
                  <a:schemeClr val="tx1"/>
                </a:solidFill>
              </a:rPr>
              <a:t>формирование </a:t>
            </a:r>
          </a:p>
          <a:p>
            <a:pPr>
              <a:buFont typeface="Arial" charset="0"/>
              <a:buNone/>
            </a:pPr>
            <a:r>
              <a:rPr lang="ru-RU" altLang="ru-RU" sz="2800" dirty="0" smtClean="0">
                <a:solidFill>
                  <a:schemeClr val="tx1"/>
                </a:solidFill>
              </a:rPr>
              <a:t>    у учащихся умений реализации новых способов действия.</a:t>
            </a:r>
            <a:endParaRPr lang="ru-RU" altLang="ru-RU" sz="2800" i="1" dirty="0" smtClean="0">
              <a:solidFill>
                <a:schemeClr val="tx1"/>
              </a:solidFill>
            </a:endParaRPr>
          </a:p>
          <a:p>
            <a:pPr>
              <a:buFont typeface="Arial" charset="0"/>
              <a:buNone/>
            </a:pPr>
            <a:r>
              <a:rPr lang="ru-RU" altLang="ru-RU" sz="2800" b="1" i="1" dirty="0" smtClean="0">
                <a:solidFill>
                  <a:schemeClr val="tx1"/>
                </a:solidFill>
              </a:rPr>
              <a:t>Содержательная цель:</a:t>
            </a:r>
            <a:r>
              <a:rPr lang="ru-RU" altLang="ru-RU" sz="2800" i="1" dirty="0" smtClean="0">
                <a:solidFill>
                  <a:schemeClr val="tx1"/>
                </a:solidFill>
              </a:rPr>
              <a:t> </a:t>
            </a:r>
            <a:r>
              <a:rPr lang="ru-RU" altLang="ru-RU" sz="2800" dirty="0" smtClean="0">
                <a:solidFill>
                  <a:schemeClr val="tx1"/>
                </a:solidFill>
              </a:rPr>
              <a:t>расширение понятийной базы за счёт включения в неё новых элементов.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/>
          </p:cNvSpPr>
          <p:nvPr>
            <p:ph type="title"/>
          </p:nvPr>
        </p:nvSpPr>
        <p:spPr>
          <a:xfrm>
            <a:off x="179388" y="116633"/>
            <a:ext cx="8713787" cy="1440160"/>
          </a:xfrm>
        </p:spPr>
        <p:txBody>
          <a:bodyPr>
            <a:normAutofit/>
          </a:bodyPr>
          <a:lstStyle/>
          <a:p>
            <a:pPr algn="l"/>
            <a:r>
              <a:rPr lang="ru-RU" altLang="ru-RU" sz="3600" b="1" dirty="0" smtClean="0">
                <a:solidFill>
                  <a:schemeClr val="tx1"/>
                </a:solidFill>
                <a:hlinkClick r:id="rId2" action="ppaction://hlinksldjump"/>
              </a:rPr>
              <a:t>Структура урока «открытия» нового знания</a:t>
            </a:r>
            <a:r>
              <a:rPr lang="ru-RU" altLang="ru-RU" sz="4000" b="1" dirty="0" smtClean="0">
                <a:solidFill>
                  <a:schemeClr val="tx1"/>
                </a:solidFill>
                <a:hlinkClick r:id="rId2" action="ppaction://hlinksldjump"/>
              </a:rPr>
              <a:t> </a:t>
            </a:r>
            <a:endParaRPr lang="ru-RU" altLang="ru-RU" sz="4000" b="1" dirty="0" smtClean="0">
              <a:solidFill>
                <a:schemeClr val="tx1"/>
              </a:solidFill>
            </a:endParaRPr>
          </a:p>
        </p:txBody>
      </p:sp>
      <p:sp>
        <p:nvSpPr>
          <p:cNvPr id="13315" name="Rectangle 3"/>
          <p:cNvSpPr>
            <a:spLocks noGrp="1"/>
          </p:cNvSpPr>
          <p:nvPr>
            <p:ph idx="1"/>
          </p:nvPr>
        </p:nvSpPr>
        <p:spPr>
          <a:xfrm>
            <a:off x="395536" y="1484784"/>
            <a:ext cx="8291264" cy="5184304"/>
          </a:xfrm>
        </p:spPr>
        <p:txBody>
          <a:bodyPr/>
          <a:lstStyle/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altLang="ru-RU" sz="2600" dirty="0" smtClean="0"/>
              <a:t>1) этап мотивации (самоопределения) к учебной деятельности; 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altLang="ru-RU" sz="2600" dirty="0" smtClean="0"/>
              <a:t>2) этап актуализации и пробного учебного действия; 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altLang="ru-RU" sz="2600" dirty="0" smtClean="0"/>
              <a:t>3) этап выявления места и причины затруднения; 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altLang="ru-RU" sz="2600" dirty="0" smtClean="0"/>
              <a:t>4) этап построения проекта выхода из затруднения; 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altLang="ru-RU" sz="2600" dirty="0" smtClean="0"/>
              <a:t>5) этап реализации построенного проекта; 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altLang="ru-RU" sz="2600" dirty="0" smtClean="0"/>
              <a:t>6) этап первичного закрепления с проговариванием во внешней речи;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altLang="ru-RU" sz="2600" dirty="0" smtClean="0"/>
              <a:t>7) этап самостоятельной работы с самопроверкой по эталону; 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altLang="ru-RU" sz="2600" dirty="0" smtClean="0"/>
              <a:t>8) этап включения в систему знаний и повторения; 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altLang="ru-RU" sz="2600" dirty="0" smtClean="0"/>
              <a:t>9) этап рефлексии учебной деятельности на уроке.</a:t>
            </a:r>
          </a:p>
          <a:p>
            <a:pPr>
              <a:lnSpc>
                <a:spcPct val="80000"/>
              </a:lnSpc>
            </a:pPr>
            <a:endParaRPr lang="ru-RU" altLang="ru-RU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/>
          </p:cNvSpPr>
          <p:nvPr>
            <p:ph type="title"/>
          </p:nvPr>
        </p:nvSpPr>
        <p:spPr>
          <a:xfrm>
            <a:off x="323528" y="260648"/>
            <a:ext cx="8229600" cy="790575"/>
          </a:xfrm>
        </p:spPr>
        <p:txBody>
          <a:bodyPr/>
          <a:lstStyle/>
          <a:p>
            <a:r>
              <a:rPr lang="ru-RU" altLang="ru-RU" sz="4000" b="1" dirty="0" smtClean="0">
                <a:solidFill>
                  <a:schemeClr val="tx1"/>
                </a:solidFill>
              </a:rPr>
              <a:t>Урок рефлексии</a:t>
            </a:r>
          </a:p>
        </p:txBody>
      </p:sp>
      <p:sp>
        <p:nvSpPr>
          <p:cNvPr id="14339" name="Rectangle 3"/>
          <p:cNvSpPr>
            <a:spLocks noGrp="1"/>
          </p:cNvSpPr>
          <p:nvPr>
            <p:ph idx="1"/>
          </p:nvPr>
        </p:nvSpPr>
        <p:spPr>
          <a:xfrm>
            <a:off x="323528" y="1052736"/>
            <a:ext cx="8229600" cy="4464050"/>
          </a:xfrm>
        </p:spPr>
        <p:txBody>
          <a:bodyPr/>
          <a:lstStyle/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altLang="ru-RU" sz="2800" b="1" i="1" dirty="0" err="1" smtClean="0">
                <a:solidFill>
                  <a:schemeClr val="tx1"/>
                </a:solidFill>
              </a:rPr>
              <a:t>Деятельностная</a:t>
            </a:r>
            <a:r>
              <a:rPr lang="ru-RU" altLang="ru-RU" sz="2800" b="1" i="1" dirty="0" smtClean="0">
                <a:solidFill>
                  <a:schemeClr val="tx1"/>
                </a:solidFill>
              </a:rPr>
              <a:t> цель:</a:t>
            </a:r>
            <a:r>
              <a:rPr lang="ru-RU" altLang="ru-RU" sz="2800" i="1" dirty="0" smtClean="0">
                <a:solidFill>
                  <a:schemeClr val="tx1"/>
                </a:solidFill>
              </a:rPr>
              <a:t> </a:t>
            </a:r>
            <a:r>
              <a:rPr lang="ru-RU" altLang="ru-RU" sz="2800" dirty="0" smtClean="0">
                <a:solidFill>
                  <a:schemeClr val="tx1"/>
                </a:solidFill>
              </a:rPr>
              <a:t>формирование у учащихся способностей к рефлексии коррекционно-контрольного типа и реализации коррекционной нормы (фиксирование собственных затруднений в деятельности, выявление их причин, построение и реализация проекта выхода из затруднения и т.д.).</a:t>
            </a:r>
            <a:endParaRPr lang="ru-RU" altLang="ru-RU" sz="2800" i="1" dirty="0" smtClean="0">
              <a:solidFill>
                <a:schemeClr val="tx1"/>
              </a:solidFill>
            </a:endParaRPr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altLang="ru-RU" sz="2800" b="1" i="1" dirty="0" smtClean="0">
              <a:solidFill>
                <a:schemeClr val="tx1"/>
              </a:solidFill>
            </a:endParaRP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altLang="ru-RU" sz="2800" b="1" i="1" dirty="0" smtClean="0">
                <a:solidFill>
                  <a:schemeClr val="tx1"/>
                </a:solidFill>
              </a:rPr>
              <a:t>Содержательная цель:</a:t>
            </a:r>
            <a:r>
              <a:rPr lang="ru-RU" altLang="ru-RU" sz="2800" i="1" dirty="0" smtClean="0">
                <a:solidFill>
                  <a:schemeClr val="tx1"/>
                </a:solidFill>
              </a:rPr>
              <a:t> </a:t>
            </a:r>
            <a:r>
              <a:rPr lang="ru-RU" altLang="ru-RU" sz="2800" dirty="0" smtClean="0">
                <a:solidFill>
                  <a:schemeClr val="tx1"/>
                </a:solidFill>
              </a:rPr>
              <a:t>закрепление и при                 необходимости коррекция изученных  способов действий - понятий, алгоритмов и  т.д.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/>
          </p:cNvSpPr>
          <p:nvPr>
            <p:ph type="title"/>
          </p:nvPr>
        </p:nvSpPr>
        <p:spPr>
          <a:xfrm>
            <a:off x="323528" y="260648"/>
            <a:ext cx="8229600" cy="719138"/>
          </a:xfrm>
        </p:spPr>
        <p:txBody>
          <a:bodyPr/>
          <a:lstStyle/>
          <a:p>
            <a:pPr algn="l"/>
            <a:r>
              <a:rPr lang="ru-RU" altLang="ru-RU" sz="3600" b="1" dirty="0" smtClean="0">
                <a:solidFill>
                  <a:schemeClr val="tx1"/>
                </a:solidFill>
              </a:rPr>
              <a:t>Структура урока рефлексии</a:t>
            </a:r>
          </a:p>
        </p:txBody>
      </p:sp>
      <p:sp>
        <p:nvSpPr>
          <p:cNvPr id="15363" name="Rectangle 3"/>
          <p:cNvSpPr>
            <a:spLocks noGrp="1"/>
          </p:cNvSpPr>
          <p:nvPr>
            <p:ph idx="1"/>
          </p:nvPr>
        </p:nvSpPr>
        <p:spPr>
          <a:xfrm>
            <a:off x="251520" y="1052737"/>
            <a:ext cx="8641655" cy="5544914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 typeface="Arial" charset="0"/>
              <a:buNone/>
            </a:pPr>
            <a:r>
              <a:rPr lang="ru-RU" altLang="ru-RU" sz="2600" dirty="0" smtClean="0"/>
              <a:t>1) этап мотивации (самоопределения) к коррекционной деятельности; 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ru-RU" altLang="ru-RU" sz="2600" dirty="0" smtClean="0"/>
              <a:t>2) этап актуализации и пробного учебного действия; 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ru-RU" altLang="ru-RU" sz="2600" dirty="0" smtClean="0"/>
              <a:t>3) этап локализации индивидуальных затруднений; 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ru-RU" altLang="ru-RU" sz="2600" dirty="0" smtClean="0"/>
              <a:t>4) этап построения проекта коррекции выявленных затруднений; 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ru-RU" altLang="ru-RU" sz="2600" dirty="0" smtClean="0"/>
              <a:t>5) этап реализации построенного проекта; 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ru-RU" altLang="ru-RU" sz="2600" dirty="0" smtClean="0"/>
              <a:t>6) этап обобщения затруднений во внешней речи; 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ru-RU" altLang="ru-RU" sz="2600" dirty="0" smtClean="0"/>
              <a:t>7) этап самостоятельной работы с самопроверкой по эталону; 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ru-RU" altLang="ru-RU" sz="2600" dirty="0" smtClean="0"/>
              <a:t>8) этап включения в систему знаний и повторения; 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ru-RU" altLang="ru-RU" sz="2600" dirty="0" smtClean="0"/>
              <a:t>9) этап рефлексии учебной деятельности на уроке.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CEB9AD2-60E7-4B57-AB27-289519AF1288}" type="datetime1">
              <a:rPr lang="ru-RU" smtClean="0"/>
              <a:pPr>
                <a:defRPr/>
              </a:pPr>
              <a:t>27.10.2016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EECEC1-9280-4815-A35E-79E0904A7B58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  <p:sp>
        <p:nvSpPr>
          <p:cNvPr id="3076" name="TextBox 26"/>
          <p:cNvSpPr txBox="1">
            <a:spLocks noChangeArrowheads="1"/>
          </p:cNvSpPr>
          <p:nvPr/>
        </p:nvSpPr>
        <p:spPr bwMode="auto">
          <a:xfrm>
            <a:off x="0" y="1857375"/>
            <a:ext cx="184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3077" name="Rectangle 6"/>
          <p:cNvSpPr>
            <a:spLocks noChangeArrowheads="1"/>
          </p:cNvSpPr>
          <p:nvPr/>
        </p:nvSpPr>
        <p:spPr bwMode="auto">
          <a:xfrm>
            <a:off x="395288" y="981075"/>
            <a:ext cx="8424862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4000" b="1" dirty="0">
                <a:latin typeface="Arial" charset="0"/>
              </a:rPr>
              <a:t>«Скажи мне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4000" b="1" dirty="0">
                <a:latin typeface="Arial" charset="0"/>
              </a:rPr>
              <a:t>                     – и я забуду.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4000" b="1" dirty="0">
                <a:latin typeface="Arial" charset="0"/>
              </a:rPr>
              <a:t>Покажи мне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4000" b="1" dirty="0">
                <a:latin typeface="Arial" charset="0"/>
              </a:rPr>
              <a:t>                     – и я запомню.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4000" b="1" dirty="0">
                <a:latin typeface="Arial" charset="0"/>
              </a:rPr>
              <a:t>Дай мне действовать самому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4000" b="1" dirty="0">
                <a:latin typeface="Arial" charset="0"/>
              </a:rPr>
              <a:t>                     – и я  научусь!»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400" b="1" dirty="0">
              <a:latin typeface="Arial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ru-RU" altLang="ru-RU" sz="4000" b="1" dirty="0">
                <a:latin typeface="Arial" charset="0"/>
              </a:rPr>
              <a:t> Китайская мудрость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936625"/>
          </a:xfrm>
        </p:spPr>
        <p:txBody>
          <a:bodyPr/>
          <a:lstStyle/>
          <a:p>
            <a:r>
              <a:rPr lang="ru-RU" altLang="ru-RU" sz="4000" b="1" dirty="0" smtClean="0">
                <a:solidFill>
                  <a:schemeClr val="tx1"/>
                </a:solidFill>
              </a:rPr>
              <a:t>Урок развивающего контроля</a:t>
            </a:r>
          </a:p>
        </p:txBody>
      </p:sp>
      <p:sp>
        <p:nvSpPr>
          <p:cNvPr id="16387" name="Rectangle 3"/>
          <p:cNvSpPr>
            <a:spLocks noGrp="1"/>
          </p:cNvSpPr>
          <p:nvPr>
            <p:ph idx="1"/>
          </p:nvPr>
        </p:nvSpPr>
        <p:spPr>
          <a:xfrm>
            <a:off x="323528" y="1196752"/>
            <a:ext cx="8229600" cy="4065588"/>
          </a:xfrm>
        </p:spPr>
        <p:txBody>
          <a:bodyPr>
            <a:normAutofit/>
          </a:bodyPr>
          <a:lstStyle/>
          <a:p>
            <a:pPr>
              <a:buFont typeface="Arial" charset="0"/>
              <a:buNone/>
            </a:pPr>
            <a:r>
              <a:rPr lang="ru-RU" altLang="ru-RU" sz="2800" b="1" i="1" dirty="0" err="1" smtClean="0">
                <a:solidFill>
                  <a:schemeClr val="tx1"/>
                </a:solidFill>
              </a:rPr>
              <a:t>Деятельностная</a:t>
            </a:r>
            <a:r>
              <a:rPr lang="ru-RU" altLang="ru-RU" sz="2800" b="1" i="1" dirty="0" smtClean="0">
                <a:solidFill>
                  <a:schemeClr val="tx1"/>
                </a:solidFill>
              </a:rPr>
              <a:t> цель:</a:t>
            </a:r>
            <a:r>
              <a:rPr lang="ru-RU" altLang="ru-RU" sz="2800" i="1" dirty="0" smtClean="0">
                <a:solidFill>
                  <a:schemeClr val="tx1"/>
                </a:solidFill>
              </a:rPr>
              <a:t> </a:t>
            </a:r>
            <a:r>
              <a:rPr lang="ru-RU" altLang="ru-RU" sz="2800" dirty="0" smtClean="0">
                <a:solidFill>
                  <a:schemeClr val="tx1"/>
                </a:solidFill>
              </a:rPr>
              <a:t>формирование у учащихся способностей к осуществлению контрольной функции.</a:t>
            </a:r>
            <a:endParaRPr lang="ru-RU" altLang="ru-RU" sz="2800" i="1" dirty="0" smtClean="0">
              <a:solidFill>
                <a:schemeClr val="tx1"/>
              </a:solidFill>
            </a:endParaRPr>
          </a:p>
          <a:p>
            <a:pPr>
              <a:buFont typeface="Arial" charset="0"/>
              <a:buNone/>
            </a:pPr>
            <a:r>
              <a:rPr lang="ru-RU" altLang="ru-RU" sz="2800" b="1" i="1" dirty="0" smtClean="0">
                <a:solidFill>
                  <a:schemeClr val="tx1"/>
                </a:solidFill>
              </a:rPr>
              <a:t>Содержательная цель:</a:t>
            </a:r>
            <a:r>
              <a:rPr lang="ru-RU" altLang="ru-RU" sz="2800" i="1" dirty="0" smtClean="0">
                <a:solidFill>
                  <a:schemeClr val="tx1"/>
                </a:solidFill>
              </a:rPr>
              <a:t> </a:t>
            </a:r>
            <a:r>
              <a:rPr lang="ru-RU" altLang="ru-RU" sz="2800" dirty="0" smtClean="0">
                <a:solidFill>
                  <a:schemeClr val="tx1"/>
                </a:solidFill>
              </a:rPr>
              <a:t>контроль и самоконтроль изученных понятий и алгоритмов.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/>
          </p:cNvSpPr>
          <p:nvPr>
            <p:ph type="title"/>
          </p:nvPr>
        </p:nvSpPr>
        <p:spPr>
          <a:xfrm>
            <a:off x="179512" y="260648"/>
            <a:ext cx="8712968" cy="1152128"/>
          </a:xfrm>
        </p:spPr>
        <p:txBody>
          <a:bodyPr>
            <a:noAutofit/>
          </a:bodyPr>
          <a:lstStyle/>
          <a:p>
            <a:pPr algn="l"/>
            <a:r>
              <a:rPr lang="ru-RU" altLang="ru-RU" sz="4000" b="1" dirty="0" smtClean="0">
                <a:solidFill>
                  <a:schemeClr val="tx1"/>
                </a:solidFill>
              </a:rPr>
              <a:t>Структура урока развивающего контроля</a:t>
            </a:r>
          </a:p>
        </p:txBody>
      </p:sp>
      <p:sp>
        <p:nvSpPr>
          <p:cNvPr id="17411" name="Rectangle 3"/>
          <p:cNvSpPr>
            <a:spLocks noGrp="1"/>
          </p:cNvSpPr>
          <p:nvPr>
            <p:ph idx="1"/>
          </p:nvPr>
        </p:nvSpPr>
        <p:spPr>
          <a:xfrm>
            <a:off x="251520" y="1268760"/>
            <a:ext cx="8640960" cy="5400600"/>
          </a:xfrm>
        </p:spPr>
        <p:txBody>
          <a:bodyPr/>
          <a:lstStyle/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altLang="ru-RU" sz="2600" dirty="0" smtClean="0"/>
              <a:t>1) этап мотивации (самоопределения) к контрольно-коррекционной деятельности; 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altLang="ru-RU" sz="2600" dirty="0" smtClean="0"/>
              <a:t>2) этап актуализации и пробного учебного действия;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altLang="ru-RU" sz="2600" dirty="0" smtClean="0"/>
              <a:t>3) этап локализации индивидуальных затруднений;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altLang="ru-RU" sz="2600" dirty="0" smtClean="0"/>
              <a:t>4) этап построения проекта коррекции выявленных затруднений; 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altLang="ru-RU" sz="2600" dirty="0" smtClean="0"/>
              <a:t>5) этап реализации построенного проекта; 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altLang="ru-RU" sz="2600" dirty="0" smtClean="0"/>
              <a:t>6) этап обобщения затруднений во внешней речи; 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altLang="ru-RU" sz="2600" dirty="0" smtClean="0"/>
              <a:t>7) этап самостоятельной работы с самопроверкой по эталону; 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altLang="ru-RU" sz="2600" dirty="0" smtClean="0"/>
              <a:t>8) этап решения заданий творческого уровня; 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altLang="ru-RU" sz="2600" dirty="0" smtClean="0"/>
              <a:t>9) этап рефлексии контрольно-коррекционной деятельности. </a:t>
            </a:r>
          </a:p>
          <a:p>
            <a:pPr>
              <a:lnSpc>
                <a:spcPct val="80000"/>
              </a:lnSpc>
            </a:pPr>
            <a:endParaRPr lang="ru-RU" altLang="ru-RU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/>
          </p:cNvSpPr>
          <p:nvPr>
            <p:ph type="title"/>
          </p:nvPr>
        </p:nvSpPr>
        <p:spPr>
          <a:xfrm>
            <a:off x="251520" y="260648"/>
            <a:ext cx="8713788" cy="1143000"/>
          </a:xfrm>
        </p:spPr>
        <p:txBody>
          <a:bodyPr>
            <a:noAutofit/>
          </a:bodyPr>
          <a:lstStyle/>
          <a:p>
            <a:r>
              <a:rPr lang="ru-RU" altLang="ru-RU" sz="4000" b="1" dirty="0" smtClean="0">
                <a:solidFill>
                  <a:schemeClr val="tx1"/>
                </a:solidFill>
              </a:rPr>
              <a:t>Урок общеметодологической направленности</a:t>
            </a:r>
          </a:p>
        </p:txBody>
      </p:sp>
      <p:sp>
        <p:nvSpPr>
          <p:cNvPr id="18435" name="Rectangle 3"/>
          <p:cNvSpPr>
            <a:spLocks noGrp="1"/>
          </p:cNvSpPr>
          <p:nvPr>
            <p:ph idx="1"/>
          </p:nvPr>
        </p:nvSpPr>
        <p:spPr>
          <a:xfrm>
            <a:off x="251520" y="1412776"/>
            <a:ext cx="8229600" cy="4752528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ru-RU" altLang="ru-RU" sz="2800" b="1" i="1" dirty="0" err="1" smtClean="0">
                <a:solidFill>
                  <a:schemeClr val="tx1"/>
                </a:solidFill>
              </a:rPr>
              <a:t>Деятельностная</a:t>
            </a:r>
            <a:r>
              <a:rPr lang="ru-RU" altLang="ru-RU" sz="2800" b="1" i="1" dirty="0" smtClean="0">
                <a:solidFill>
                  <a:schemeClr val="tx1"/>
                </a:solidFill>
              </a:rPr>
              <a:t> цель:</a:t>
            </a:r>
            <a:r>
              <a:rPr lang="ru-RU" altLang="ru-RU" sz="2800" i="1" dirty="0" smtClean="0">
                <a:solidFill>
                  <a:schemeClr val="tx1"/>
                </a:solidFill>
              </a:rPr>
              <a:t> </a:t>
            </a:r>
            <a:r>
              <a:rPr lang="ru-RU" altLang="ru-RU" sz="2800" dirty="0" smtClean="0">
                <a:solidFill>
                  <a:schemeClr val="tx1"/>
                </a:solidFill>
              </a:rPr>
              <a:t>формирование у учащихся </a:t>
            </a:r>
            <a:r>
              <a:rPr lang="ru-RU" altLang="ru-RU" sz="2800" dirty="0" err="1" smtClean="0">
                <a:solidFill>
                  <a:schemeClr val="tx1"/>
                </a:solidFill>
              </a:rPr>
              <a:t>деятельностных</a:t>
            </a:r>
            <a:r>
              <a:rPr lang="ru-RU" altLang="ru-RU" sz="2800" dirty="0" smtClean="0">
                <a:solidFill>
                  <a:schemeClr val="tx1"/>
                </a:solidFill>
              </a:rPr>
              <a:t> способностей и способностей к структурированию и систематизации изучаемого предметного содержания.</a:t>
            </a:r>
            <a:endParaRPr lang="ru-RU" altLang="ru-RU" sz="2800" i="1" dirty="0" smtClean="0">
              <a:solidFill>
                <a:schemeClr val="tx1"/>
              </a:solidFill>
            </a:endParaRPr>
          </a:p>
          <a:p>
            <a:pPr>
              <a:buFont typeface="Arial" charset="0"/>
              <a:buNone/>
            </a:pPr>
            <a:r>
              <a:rPr lang="ru-RU" altLang="ru-RU" sz="2800" b="1" i="1" dirty="0" smtClean="0">
                <a:solidFill>
                  <a:schemeClr val="tx1"/>
                </a:solidFill>
              </a:rPr>
              <a:t>Содержательная цель:</a:t>
            </a:r>
            <a:r>
              <a:rPr lang="ru-RU" altLang="ru-RU" sz="2800" i="1" dirty="0" smtClean="0">
                <a:solidFill>
                  <a:schemeClr val="tx1"/>
                </a:solidFill>
              </a:rPr>
              <a:t> </a:t>
            </a:r>
            <a:r>
              <a:rPr lang="ru-RU" altLang="ru-RU" sz="2800" dirty="0" smtClean="0">
                <a:solidFill>
                  <a:schemeClr val="tx1"/>
                </a:solidFill>
              </a:rPr>
              <a:t>построение обобщенных </a:t>
            </a:r>
            <a:r>
              <a:rPr lang="ru-RU" altLang="ru-RU" sz="2800" dirty="0" err="1" smtClean="0">
                <a:solidFill>
                  <a:schemeClr val="tx1"/>
                </a:solidFill>
              </a:rPr>
              <a:t>деятельностных</a:t>
            </a:r>
            <a:r>
              <a:rPr lang="ru-RU" altLang="ru-RU" sz="2800" dirty="0" smtClean="0">
                <a:solidFill>
                  <a:schemeClr val="tx1"/>
                </a:solidFill>
              </a:rPr>
              <a:t> норм и выявление теоретических основ развития содержательно-методических </a:t>
            </a:r>
          </a:p>
          <a:p>
            <a:pPr>
              <a:buFont typeface="Arial" charset="0"/>
              <a:buNone/>
            </a:pPr>
            <a:r>
              <a:rPr lang="ru-RU" altLang="ru-RU" sz="2800" dirty="0" smtClean="0">
                <a:solidFill>
                  <a:schemeClr val="tx1"/>
                </a:solidFill>
              </a:rPr>
              <a:t>            линий курсов.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/>
          </p:cNvSpPr>
          <p:nvPr>
            <p:ph type="title"/>
          </p:nvPr>
        </p:nvSpPr>
        <p:spPr>
          <a:xfrm>
            <a:off x="179512" y="260648"/>
            <a:ext cx="8785225" cy="1440160"/>
          </a:xfrm>
        </p:spPr>
        <p:txBody>
          <a:bodyPr>
            <a:noAutofit/>
          </a:bodyPr>
          <a:lstStyle/>
          <a:p>
            <a:r>
              <a:rPr lang="ru-RU" altLang="ru-RU" sz="4000" b="1" dirty="0" smtClean="0">
                <a:solidFill>
                  <a:schemeClr val="tx1"/>
                </a:solidFill>
              </a:rPr>
              <a:t>Уроки общеметодологической направленности</a:t>
            </a:r>
          </a:p>
        </p:txBody>
      </p:sp>
      <p:sp>
        <p:nvSpPr>
          <p:cNvPr id="19459" name="Rectangle 3"/>
          <p:cNvSpPr>
            <a:spLocks noGrp="1"/>
          </p:cNvSpPr>
          <p:nvPr>
            <p:ph idx="1"/>
          </p:nvPr>
        </p:nvSpPr>
        <p:spPr>
          <a:xfrm>
            <a:off x="457200" y="1700213"/>
            <a:ext cx="8229600" cy="4425950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ru-RU" altLang="ru-RU" sz="2800" dirty="0" smtClean="0"/>
              <a:t>На данных уроках организуется </a:t>
            </a:r>
          </a:p>
          <a:p>
            <a:pPr>
              <a:buFont typeface="Arial" charset="0"/>
              <a:buNone/>
            </a:pPr>
            <a:r>
              <a:rPr lang="ru-RU" altLang="ru-RU" sz="2800" dirty="0" smtClean="0"/>
              <a:t>    понимание и построение учащимися норм и методов учебной деятельности, самоконтроля и самооценки, рефлексивной самоорганизации. </a:t>
            </a:r>
          </a:p>
          <a:p>
            <a:pPr>
              <a:buFont typeface="Arial" charset="0"/>
              <a:buNone/>
            </a:pPr>
            <a:r>
              <a:rPr lang="ru-RU" altLang="ru-RU" sz="2800" dirty="0" smtClean="0"/>
              <a:t>Эти уроки являются </a:t>
            </a:r>
            <a:r>
              <a:rPr lang="ru-RU" altLang="ru-RU" sz="2800" dirty="0" err="1" smtClean="0"/>
              <a:t>надпредметными</a:t>
            </a:r>
            <a:r>
              <a:rPr lang="ru-RU" altLang="ru-RU" sz="2800" dirty="0" smtClean="0"/>
              <a:t> и проводятся вне рамок какого-либо предмета на классных часах, внеклассных мероприятиях или других специально отведенных для этого уроках.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850106"/>
          </a:xfrm>
        </p:spPr>
        <p:txBody>
          <a:bodyPr>
            <a:normAutofit/>
          </a:bodyPr>
          <a:lstStyle/>
          <a:p>
            <a:r>
              <a:rPr lang="ru-RU" sz="4000" dirty="0" smtClean="0">
                <a:hlinkClick r:id="rId2" action="ppaction://hlinksldjump"/>
              </a:rPr>
              <a:t>Цели различных типов уроков</a:t>
            </a:r>
            <a:endParaRPr lang="ru-RU" sz="4000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93256276"/>
              </p:ext>
            </p:extLst>
          </p:nvPr>
        </p:nvGraphicFramePr>
        <p:xfrm>
          <a:off x="179512" y="908719"/>
          <a:ext cx="8964490" cy="5760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6104"/>
                <a:gridCol w="1368152"/>
                <a:gridCol w="2808312"/>
                <a:gridCol w="1584176"/>
                <a:gridCol w="2267746"/>
              </a:tblGrid>
              <a:tr h="894648"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bg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altLang="ru-RU" sz="1800" b="1" dirty="0" smtClean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«открытия» нового знания</a:t>
                      </a:r>
                      <a:endParaRPr lang="ru-RU" sz="1800" dirty="0">
                        <a:solidFill>
                          <a:schemeClr val="bg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altLang="ru-RU" sz="1800" b="1" dirty="0" smtClean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рефлексии</a:t>
                      </a:r>
                      <a:endParaRPr lang="ru-RU" sz="1800" dirty="0">
                        <a:solidFill>
                          <a:schemeClr val="bg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altLang="ru-RU" sz="1800" b="1" dirty="0" smtClean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развивающего контроля</a:t>
                      </a:r>
                      <a:endParaRPr lang="ru-RU" sz="1800" dirty="0">
                        <a:solidFill>
                          <a:schemeClr val="bg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altLang="ru-RU" sz="1800" b="1" dirty="0" smtClean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общеметодологической направленности</a:t>
                      </a:r>
                      <a:endParaRPr lang="ru-RU" sz="1800" dirty="0">
                        <a:solidFill>
                          <a:schemeClr val="bg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  <a:tr h="2541985">
                <a:tc>
                  <a:txBody>
                    <a:bodyPr/>
                    <a:lstStyle/>
                    <a:p>
                      <a:r>
                        <a:rPr lang="ru-RU" altLang="ru-RU" sz="1600" b="1" i="1" dirty="0" err="1" smtClean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Деятельностная</a:t>
                      </a:r>
                      <a:r>
                        <a:rPr lang="ru-RU" altLang="ru-RU" sz="1600" b="1" i="1" dirty="0" smtClean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 цель</a:t>
                      </a:r>
                      <a:endParaRPr lang="ru-RU" sz="1600" dirty="0">
                        <a:solidFill>
                          <a:schemeClr val="bg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700" dirty="0" smtClean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формирование </a:t>
                      </a:r>
                    </a:p>
                    <a:p>
                      <a:r>
                        <a:rPr lang="ru-RU" sz="1700" dirty="0" smtClean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умений реализации новых способов действия</a:t>
                      </a:r>
                      <a:endParaRPr lang="ru-RU" sz="1700" dirty="0">
                        <a:solidFill>
                          <a:schemeClr val="bg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altLang="ru-RU" sz="1700" dirty="0" smtClean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формирование способностей к рефлексии коррекционно-контрольного типа и реализации коррекционной нормы (фиксирование собственных затруднений, выявление причин в деятельности, построение и реализация проекта выхода из затруднения и </a:t>
                      </a:r>
                      <a:r>
                        <a:rPr lang="ru-RU" altLang="ru-RU" sz="1700" dirty="0" err="1" smtClean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т.д</a:t>
                      </a:r>
                      <a:r>
                        <a:rPr lang="ru-RU" altLang="ru-RU" sz="1700" dirty="0" smtClean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)</a:t>
                      </a:r>
                      <a:endParaRPr lang="ru-RU" sz="1700" dirty="0">
                        <a:solidFill>
                          <a:schemeClr val="bg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altLang="ru-RU" sz="1700" dirty="0" smtClean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формирование способностей к осуществлению контрольной функции</a:t>
                      </a:r>
                      <a:endParaRPr lang="ru-RU" sz="1700" dirty="0">
                        <a:solidFill>
                          <a:schemeClr val="bg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altLang="ru-RU" sz="1700" dirty="0" smtClean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формирование </a:t>
                      </a:r>
                      <a:r>
                        <a:rPr lang="ru-RU" altLang="ru-RU" sz="1700" dirty="0" err="1" smtClean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деятельностных</a:t>
                      </a:r>
                      <a:r>
                        <a:rPr lang="ru-RU" altLang="ru-RU" sz="1700" dirty="0" smtClean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 способностей и способностей к структурированию и систематизации изучаемого предметного содержания</a:t>
                      </a:r>
                      <a:endParaRPr lang="ru-RU" sz="1700" dirty="0">
                        <a:solidFill>
                          <a:schemeClr val="bg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  <a:tr h="2161340">
                <a:tc>
                  <a:txBody>
                    <a:bodyPr/>
                    <a:lstStyle/>
                    <a:p>
                      <a:r>
                        <a:rPr lang="ru-RU" altLang="ru-RU" sz="1600" b="1" i="1" dirty="0" smtClean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Содержательная цель</a:t>
                      </a:r>
                      <a:endParaRPr lang="ru-RU" sz="1600" dirty="0">
                        <a:solidFill>
                          <a:schemeClr val="bg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altLang="ru-RU" sz="1700" dirty="0" smtClean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расширение понятийной базы за счёт включения в неё новых элементов</a:t>
                      </a:r>
                      <a:endParaRPr lang="ru-RU" sz="1700" dirty="0">
                        <a:solidFill>
                          <a:schemeClr val="bg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altLang="ru-RU" sz="1700" dirty="0" smtClean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закрепление и при                 необходимости коррекция изученных  способов действий - понятий, алгоритмов</a:t>
                      </a:r>
                      <a:endParaRPr lang="ru-RU" sz="1700" dirty="0">
                        <a:solidFill>
                          <a:schemeClr val="bg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altLang="ru-RU" sz="1700" dirty="0" smtClean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контроль и самоконтроль изученных понятий и алгоритмов</a:t>
                      </a:r>
                      <a:endParaRPr lang="ru-RU" sz="1700" dirty="0">
                        <a:solidFill>
                          <a:schemeClr val="bg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charset="0"/>
                        <a:buNone/>
                      </a:pPr>
                      <a:r>
                        <a:rPr lang="ru-RU" altLang="ru-RU" sz="1700" dirty="0" smtClean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построение обобщенных </a:t>
                      </a:r>
                      <a:r>
                        <a:rPr lang="ru-RU" altLang="ru-RU" sz="1700" dirty="0" err="1" smtClean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деятельностных</a:t>
                      </a:r>
                      <a:r>
                        <a:rPr lang="ru-RU" altLang="ru-RU" sz="1700" dirty="0" smtClean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 норм и выявление теоретических основ развития содержательно-методических  линий курсов</a:t>
                      </a:r>
                      <a:endParaRPr lang="ru-RU" sz="1700" dirty="0">
                        <a:solidFill>
                          <a:schemeClr val="bg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6A4B3AC-258D-47E0-BA38-EB1839C3E320}" type="datetime1">
              <a:rPr lang="ru-RU" smtClean="0"/>
              <a:pPr>
                <a:defRPr/>
              </a:pPr>
              <a:t>27.10.2016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076369-7540-4769-B45B-5115BCC0BD13}" type="slidenum">
              <a:rPr lang="ru-RU" smtClean="0"/>
              <a:pPr>
                <a:defRPr/>
              </a:pPr>
              <a:t>24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505700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Реперные точки урока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ru-RU" dirty="0"/>
              <a:t>Т</a:t>
            </a:r>
            <a:r>
              <a:rPr lang="ru-RU" dirty="0" smtClean="0"/>
              <a:t>ема, место, понятия урока</a:t>
            </a:r>
          </a:p>
          <a:p>
            <a:pPr marL="457200" indent="-457200">
              <a:buFont typeface="+mj-lt"/>
              <a:buAutoNum type="arabicPeriod"/>
            </a:pPr>
            <a:r>
              <a:rPr lang="ru-RU" smtClean="0"/>
              <a:t> Целевая </a:t>
            </a:r>
            <a:r>
              <a:rPr lang="ru-RU" dirty="0" smtClean="0"/>
              <a:t>установка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smtClean="0"/>
              <a:t>Планирование учебного материала (подбор заданий, упорядочение «от простого к сложному»)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smtClean="0"/>
              <a:t>Определение УУД каждого этапа урока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smtClean="0"/>
              <a:t>«Изюминка» урока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smtClean="0"/>
              <a:t>Разработка структуры урока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smtClean="0"/>
              <a:t>Определение способов </a:t>
            </a:r>
            <a:r>
              <a:rPr lang="ru-RU" dirty="0"/>
              <a:t>оценки </a:t>
            </a:r>
            <a:r>
              <a:rPr lang="ru-RU" dirty="0" smtClean="0"/>
              <a:t>результатов урока и рефлексии хода урока и собственной деятельности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smtClean="0"/>
              <a:t>Разработка домашнего задания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smtClean="0"/>
              <a:t>Подготовка оборудования</a:t>
            </a:r>
          </a:p>
          <a:p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6A4B3AC-258D-47E0-BA38-EB1839C3E320}" type="datetime1">
              <a:rPr lang="ru-RU" smtClean="0"/>
              <a:pPr>
                <a:defRPr/>
              </a:pPr>
              <a:t>27.10.2016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076369-7540-4769-B45B-5115BCC0BD13}" type="slidenum">
              <a:rPr lang="ru-RU" smtClean="0"/>
              <a:pPr>
                <a:defRPr/>
              </a:pPr>
              <a:t>25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158424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dirty="0" smtClean="0"/>
              <a:t>Цель урока в логике системно-</a:t>
            </a:r>
            <a:r>
              <a:rPr lang="ru-RU" sz="4000" dirty="0" err="1" smtClean="0"/>
              <a:t>деятельностного</a:t>
            </a:r>
            <a:r>
              <a:rPr lang="ru-RU" sz="4000" dirty="0" smtClean="0"/>
              <a:t> подхода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2600" dirty="0" smtClean="0"/>
              <a:t>Цель обучения должна быть сформулирована так, чтобы о её достижении можно было судить однозначно</a:t>
            </a:r>
          </a:p>
          <a:p>
            <a:r>
              <a:rPr lang="ru-RU" sz="2600" dirty="0" smtClean="0"/>
              <a:t>Цель должна описывать результаты учебного процесса не в расплывчатой форме, а в точных терминах</a:t>
            </a:r>
          </a:p>
          <a:p>
            <a:r>
              <a:rPr lang="ru-RU" sz="2600" dirty="0" smtClean="0"/>
              <a:t>Формулировка цели должна описывать  желаемые действия обучаемых. </a:t>
            </a:r>
          </a:p>
          <a:p>
            <a:r>
              <a:rPr lang="ru-RU" sz="2600" dirty="0" smtClean="0"/>
              <a:t>Ученические цели – система учебных задач</a:t>
            </a:r>
          </a:p>
          <a:p>
            <a:r>
              <a:rPr lang="ru-RU" sz="2600" dirty="0" smtClean="0"/>
              <a:t>Глаголы целеполагания: </a:t>
            </a:r>
            <a:r>
              <a:rPr lang="ru-RU" sz="2600" i="1" dirty="0" smtClean="0"/>
              <a:t>выполнить, написать, перечислить, выделить, демонстрировать, указать, выбрать и др.</a:t>
            </a:r>
            <a:endParaRPr lang="ru-RU" sz="2600" i="1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6A4B3AC-258D-47E0-BA38-EB1839C3E320}" type="datetime1">
              <a:rPr lang="ru-RU" smtClean="0"/>
              <a:pPr>
                <a:defRPr/>
              </a:pPr>
              <a:t>27.10.2016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076369-7540-4769-B45B-5115BCC0BD13}" type="slidenum">
              <a:rPr lang="ru-RU" smtClean="0"/>
              <a:pPr>
                <a:defRPr/>
              </a:pPr>
              <a:t>26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730476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/>
          </p:cNvSpPr>
          <p:nvPr>
            <p:ph type="title"/>
          </p:nvPr>
        </p:nvSpPr>
        <p:spPr>
          <a:xfrm>
            <a:off x="179388" y="1125538"/>
            <a:ext cx="8785225" cy="1641475"/>
          </a:xfrm>
        </p:spPr>
        <p:txBody>
          <a:bodyPr>
            <a:normAutofit fontScale="90000"/>
          </a:bodyPr>
          <a:lstStyle/>
          <a:p>
            <a:r>
              <a:rPr lang="ru-RU" altLang="ru-RU" sz="3800" b="1" dirty="0" smtClean="0">
                <a:solidFill>
                  <a:schemeClr val="tx1">
                    <a:lumMod val="95000"/>
                  </a:schemeClr>
                </a:solidFill>
              </a:rPr>
              <a:t>«Для корабля, который не знает куда плыть, нет попутного ветра»</a:t>
            </a:r>
            <a:br>
              <a:rPr lang="ru-RU" altLang="ru-RU" sz="3800" b="1" dirty="0" smtClean="0">
                <a:solidFill>
                  <a:schemeClr val="tx1">
                    <a:lumMod val="95000"/>
                  </a:schemeClr>
                </a:solidFill>
              </a:rPr>
            </a:br>
            <a:r>
              <a:rPr lang="ru-RU" altLang="ru-RU" sz="3800" b="1" dirty="0" smtClean="0">
                <a:solidFill>
                  <a:schemeClr val="tx1">
                    <a:lumMod val="95000"/>
                  </a:schemeClr>
                </a:solidFill>
              </a:rPr>
              <a:t> 						(Сенека)</a:t>
            </a:r>
          </a:p>
        </p:txBody>
      </p:sp>
      <p:sp>
        <p:nvSpPr>
          <p:cNvPr id="20483" name="Rectangle 3"/>
          <p:cNvSpPr>
            <a:spLocks noGrp="1"/>
          </p:cNvSpPr>
          <p:nvPr>
            <p:ph idx="1"/>
          </p:nvPr>
        </p:nvSpPr>
        <p:spPr>
          <a:xfrm>
            <a:off x="457200" y="2708275"/>
            <a:ext cx="8218488" cy="3673475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ru-RU" altLang="ru-RU" b="1" u="sng" dirty="0" smtClean="0">
                <a:solidFill>
                  <a:schemeClr val="tx1">
                    <a:lumMod val="95000"/>
                  </a:schemeClr>
                </a:solidFill>
              </a:rPr>
              <a:t>Цель урока </a:t>
            </a:r>
            <a:r>
              <a:rPr lang="ru-RU" altLang="ru-RU" b="1" dirty="0" smtClean="0">
                <a:solidFill>
                  <a:schemeClr val="tx1">
                    <a:lumMod val="95000"/>
                  </a:schemeClr>
                </a:solidFill>
              </a:rPr>
              <a:t>– результат ученика: понимание (получение) дидактической (</a:t>
            </a:r>
            <a:r>
              <a:rPr lang="ru-RU" altLang="ru-RU" b="1" dirty="0" err="1" smtClean="0">
                <a:solidFill>
                  <a:schemeClr val="tx1">
                    <a:lumMod val="95000"/>
                  </a:schemeClr>
                </a:solidFill>
              </a:rPr>
              <a:t>деятельностной</a:t>
            </a:r>
            <a:r>
              <a:rPr lang="ru-RU" altLang="ru-RU" b="1" dirty="0" smtClean="0">
                <a:solidFill>
                  <a:schemeClr val="tx1">
                    <a:lumMod val="95000"/>
                  </a:schemeClr>
                </a:solidFill>
              </a:rPr>
              <a:t>) единицы содержания образования; умение её применить в учебной , предметной задаче и реальной  жизненной ситуации</a:t>
            </a:r>
            <a:r>
              <a:rPr lang="ru-RU" altLang="ru-RU" sz="4000" b="1" dirty="0" smtClean="0">
                <a:solidFill>
                  <a:schemeClr val="tx1">
                    <a:lumMod val="95000"/>
                  </a:schemeClr>
                </a:solidFill>
              </a:rPr>
              <a:t>.</a:t>
            </a:r>
          </a:p>
          <a:p>
            <a:endParaRPr lang="ru-RU" alt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ru-RU" altLang="ru-RU" smtClean="0"/>
              <a:t>С каким настроением вы заканчиваете нас слушать?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900113" y="2852738"/>
            <a:ext cx="2016125" cy="1944687"/>
          </a:xfrm>
          <a:prstGeom prst="smileyFace">
            <a:avLst/>
          </a:prstGeom>
          <a:solidFill>
            <a:srgbClr val="F8B328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endParaRPr lang="ru-RU" dirty="0"/>
          </a:p>
        </p:txBody>
      </p:sp>
      <p:grpSp>
        <p:nvGrpSpPr>
          <p:cNvPr id="21508" name="Группа 13"/>
          <p:cNvGrpSpPr>
            <a:grpSpLocks/>
          </p:cNvGrpSpPr>
          <p:nvPr/>
        </p:nvGrpSpPr>
        <p:grpSpPr bwMode="auto">
          <a:xfrm>
            <a:off x="3492500" y="2708275"/>
            <a:ext cx="2087563" cy="2089150"/>
            <a:chOff x="3492500" y="2708275"/>
            <a:chExt cx="2087563" cy="2089150"/>
          </a:xfrm>
        </p:grpSpPr>
        <p:sp>
          <p:nvSpPr>
            <p:cNvPr id="5" name="Овал 4"/>
            <p:cNvSpPr/>
            <p:nvPr/>
          </p:nvSpPr>
          <p:spPr>
            <a:xfrm>
              <a:off x="3492500" y="2708275"/>
              <a:ext cx="2087563" cy="2089150"/>
            </a:xfrm>
            <a:prstGeom prst="ellips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n w="28575"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6" name="Овал 5"/>
            <p:cNvSpPr/>
            <p:nvPr/>
          </p:nvSpPr>
          <p:spPr>
            <a:xfrm>
              <a:off x="3995738" y="3429000"/>
              <a:ext cx="215900" cy="2159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7" name="Овал 6"/>
            <p:cNvSpPr/>
            <p:nvPr/>
          </p:nvSpPr>
          <p:spPr>
            <a:xfrm>
              <a:off x="4859338" y="3429000"/>
              <a:ext cx="217487" cy="2159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cxnSp>
          <p:nvCxnSpPr>
            <p:cNvPr id="9" name="Прямая соединительная линия 8"/>
            <p:cNvCxnSpPr/>
            <p:nvPr/>
          </p:nvCxnSpPr>
          <p:spPr>
            <a:xfrm>
              <a:off x="4211638" y="4076700"/>
              <a:ext cx="720725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509" name="Группа 14"/>
          <p:cNvGrpSpPr>
            <a:grpSpLocks/>
          </p:cNvGrpSpPr>
          <p:nvPr/>
        </p:nvGrpSpPr>
        <p:grpSpPr bwMode="auto">
          <a:xfrm>
            <a:off x="6084888" y="2781300"/>
            <a:ext cx="1943100" cy="2039938"/>
            <a:chOff x="6084888" y="2781300"/>
            <a:chExt cx="1943100" cy="2039938"/>
          </a:xfrm>
        </p:grpSpPr>
        <p:sp>
          <p:nvSpPr>
            <p:cNvPr id="10" name="Овал 9"/>
            <p:cNvSpPr/>
            <p:nvPr/>
          </p:nvSpPr>
          <p:spPr>
            <a:xfrm>
              <a:off x="6084888" y="2781300"/>
              <a:ext cx="1943100" cy="2016125"/>
            </a:xfrm>
            <a:prstGeom prst="ellips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1" name="Овал 10"/>
            <p:cNvSpPr/>
            <p:nvPr/>
          </p:nvSpPr>
          <p:spPr>
            <a:xfrm>
              <a:off x="6516688" y="3429000"/>
              <a:ext cx="215900" cy="2159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2" name="Овал 11"/>
            <p:cNvSpPr/>
            <p:nvPr/>
          </p:nvSpPr>
          <p:spPr>
            <a:xfrm>
              <a:off x="7235825" y="3429000"/>
              <a:ext cx="215900" cy="2159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3" name="Дуга 12"/>
            <p:cNvSpPr/>
            <p:nvPr/>
          </p:nvSpPr>
          <p:spPr>
            <a:xfrm rot="19567358">
              <a:off x="6199188" y="4065588"/>
              <a:ext cx="1066800" cy="755650"/>
            </a:xfrm>
            <a:prstGeom prst="arc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</p:grp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08963" cy="1143000"/>
          </a:xfrm>
        </p:spPr>
        <p:txBody>
          <a:bodyPr/>
          <a:lstStyle/>
          <a:p>
            <a:r>
              <a:rPr lang="ru-RU" altLang="ru-RU" sz="3400" b="1" u="sng" dirty="0" smtClean="0">
                <a:solidFill>
                  <a:schemeClr val="tx1"/>
                </a:solidFill>
                <a:latin typeface="Arial" charset="0"/>
              </a:rPr>
              <a:t>Требования к современному уроку</a:t>
            </a:r>
          </a:p>
        </p:txBody>
      </p:sp>
      <p:sp>
        <p:nvSpPr>
          <p:cNvPr id="5123" name="Rectangle 3"/>
          <p:cNvSpPr>
            <a:spLocks noGrp="1"/>
          </p:cNvSpPr>
          <p:nvPr>
            <p:ph idx="1"/>
          </p:nvPr>
        </p:nvSpPr>
        <p:spPr>
          <a:xfrm>
            <a:off x="179512" y="1412776"/>
            <a:ext cx="8964488" cy="5111849"/>
          </a:xfrm>
        </p:spPr>
        <p:txBody>
          <a:bodyPr>
            <a:normAutofit/>
          </a:bodyPr>
          <a:lstStyle/>
          <a:p>
            <a:pPr marL="609600" indent="-609600" eaLnBrk="1" hangingPunct="1">
              <a:buClr>
                <a:srgbClr val="D60093"/>
              </a:buClr>
              <a:buFont typeface="Wingdings" pitchFamily="2" charset="2"/>
              <a:buAutoNum type="arabicPeriod"/>
            </a:pPr>
            <a:r>
              <a:rPr lang="ru-RU" altLang="ru-RU" sz="2600" b="1" dirty="0" smtClean="0">
                <a:solidFill>
                  <a:schemeClr val="tx1"/>
                </a:solidFill>
              </a:rPr>
              <a:t>Изменение парадигмы образования: от </a:t>
            </a:r>
            <a:r>
              <a:rPr lang="ru-RU" altLang="ru-RU" sz="2600" b="1" dirty="0" err="1" smtClean="0">
                <a:solidFill>
                  <a:schemeClr val="tx1"/>
                </a:solidFill>
              </a:rPr>
              <a:t>знаниевой</a:t>
            </a:r>
            <a:r>
              <a:rPr lang="ru-RU" altLang="ru-RU" sz="2600" b="1" dirty="0" smtClean="0">
                <a:solidFill>
                  <a:schemeClr val="tx1"/>
                </a:solidFill>
              </a:rPr>
              <a:t> к  </a:t>
            </a:r>
            <a:r>
              <a:rPr lang="ru-RU" altLang="ru-RU" sz="2600" b="1" dirty="0" err="1" smtClean="0">
                <a:solidFill>
                  <a:schemeClr val="tx1"/>
                </a:solidFill>
              </a:rPr>
              <a:t>компетентностной</a:t>
            </a:r>
            <a:r>
              <a:rPr lang="ru-RU" altLang="ru-RU" sz="2600" b="1" dirty="0" smtClean="0">
                <a:solidFill>
                  <a:schemeClr val="tx1"/>
                </a:solidFill>
              </a:rPr>
              <a:t>. </a:t>
            </a:r>
          </a:p>
          <a:p>
            <a:pPr marL="609600" indent="-609600" eaLnBrk="1" hangingPunct="1">
              <a:buClr>
                <a:srgbClr val="D60093"/>
              </a:buClr>
              <a:buFont typeface="Wingdings" pitchFamily="2" charset="2"/>
              <a:buAutoNum type="arabicPeriod"/>
            </a:pPr>
            <a:r>
              <a:rPr lang="ru-RU" altLang="ru-RU" sz="2600" b="1" dirty="0" smtClean="0">
                <a:solidFill>
                  <a:schemeClr val="tx1"/>
                </a:solidFill>
              </a:rPr>
              <a:t>Изменение содержания образования и форм, приёмов и методов, технологий.</a:t>
            </a:r>
          </a:p>
          <a:p>
            <a:pPr marL="609600" indent="-609600" eaLnBrk="1" hangingPunct="1">
              <a:buClr>
                <a:srgbClr val="D60093"/>
              </a:buClr>
              <a:buFont typeface="Wingdings" pitchFamily="2" charset="2"/>
              <a:buAutoNum type="arabicPeriod"/>
            </a:pPr>
            <a:r>
              <a:rPr lang="ru-RU" altLang="ru-RU" sz="2600" b="1" dirty="0" smtClean="0">
                <a:solidFill>
                  <a:schemeClr val="tx1"/>
                </a:solidFill>
              </a:rPr>
              <a:t>Изменение педагогической позиции «ученик – учитель».</a:t>
            </a:r>
          </a:p>
          <a:p>
            <a:pPr marL="609600" indent="-609600" eaLnBrk="1" hangingPunct="1">
              <a:buClr>
                <a:srgbClr val="D60093"/>
              </a:buClr>
              <a:buFont typeface="Wingdings" pitchFamily="2" charset="2"/>
              <a:buAutoNum type="arabicPeriod"/>
            </a:pPr>
            <a:r>
              <a:rPr lang="ru-RU" altLang="ru-RU" sz="2600" b="1" dirty="0" smtClean="0">
                <a:solidFill>
                  <a:schemeClr val="tx1"/>
                </a:solidFill>
              </a:rPr>
              <a:t>Формирование внутренних мотивов деятельности ученика.</a:t>
            </a:r>
          </a:p>
          <a:p>
            <a:pPr marL="609600" indent="-609600" eaLnBrk="1" hangingPunct="1">
              <a:buClr>
                <a:srgbClr val="D60093"/>
              </a:buClr>
              <a:buFont typeface="Wingdings" pitchFamily="2" charset="2"/>
              <a:buAutoNum type="arabicPeriod"/>
            </a:pPr>
            <a:r>
              <a:rPr lang="ru-RU" altLang="ru-RU" sz="2600" b="1" dirty="0" smtClean="0">
                <a:solidFill>
                  <a:schemeClr val="tx1"/>
                </a:solidFill>
              </a:rPr>
              <a:t>Личностное целеполагание и личностное содержание материала.</a:t>
            </a:r>
          </a:p>
          <a:p>
            <a:pPr marL="609600" indent="-609600" eaLnBrk="1" hangingPunct="1">
              <a:buClr>
                <a:srgbClr val="D60093"/>
              </a:buClr>
              <a:buFont typeface="Wingdings" pitchFamily="2" charset="2"/>
              <a:buAutoNum type="arabicPeriod"/>
            </a:pPr>
            <a:r>
              <a:rPr lang="ru-RU" altLang="ru-RU" sz="2600" b="1" dirty="0" smtClean="0">
                <a:solidFill>
                  <a:schemeClr val="tx1"/>
                </a:solidFill>
              </a:rPr>
              <a:t>Рефлексия результатов образовательной деятельности.</a:t>
            </a:r>
          </a:p>
          <a:p>
            <a:pPr marL="609600" indent="-609600" algn="just"/>
            <a:endParaRPr lang="ru-RU" altLang="ru-RU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67" name="Group 5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4183293"/>
              </p:ext>
            </p:extLst>
          </p:nvPr>
        </p:nvGraphicFramePr>
        <p:xfrm>
          <a:off x="107950" y="116632"/>
          <a:ext cx="8929688" cy="6800244"/>
        </p:xfrm>
        <a:graphic>
          <a:graphicData uri="http://schemas.openxmlformats.org/drawingml/2006/table">
            <a:tbl>
              <a:tblPr/>
              <a:tblGrid>
                <a:gridCol w="1958266"/>
                <a:gridCol w="3524876"/>
                <a:gridCol w="3446546"/>
              </a:tblGrid>
              <a:tr h="50430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itchFamily="34" charset="0"/>
                          <a:cs typeface="Times New Roman" pitchFamily="18" charset="0"/>
                        </a:rPr>
                        <a:t>Требования к уроку</a:t>
                      </a:r>
                    </a:p>
                  </a:txBody>
                  <a:tcPr marL="55608" marR="5560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itchFamily="34" charset="0"/>
                          <a:cs typeface="Times New Roman" pitchFamily="18" charset="0"/>
                        </a:rPr>
                        <a:t>Традиционный урок</a:t>
                      </a:r>
                    </a:p>
                  </a:txBody>
                  <a:tcPr marL="55608" marR="5560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itchFamily="34" charset="0"/>
                          <a:cs typeface="Times New Roman" pitchFamily="18" charset="0"/>
                        </a:rPr>
                        <a:t>Урок современного типа</a:t>
                      </a:r>
                    </a:p>
                  </a:txBody>
                  <a:tcPr marL="55608" marR="5560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160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itchFamily="34" charset="0"/>
                          <a:cs typeface="Times New Roman" pitchFamily="18" charset="0"/>
                        </a:rPr>
                        <a:t>Объявление темы урока</a:t>
                      </a:r>
                    </a:p>
                  </a:txBody>
                  <a:tcPr marL="55608" marR="5560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itchFamily="34" charset="0"/>
                          <a:cs typeface="Times New Roman" pitchFamily="18" charset="0"/>
                        </a:rPr>
                        <a:t>Учитель сообщает учащимся</a:t>
                      </a:r>
                    </a:p>
                  </a:txBody>
                  <a:tcPr marL="55608" marR="5560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itchFamily="34" charset="0"/>
                          <a:cs typeface="Times New Roman" pitchFamily="18" charset="0"/>
                        </a:rPr>
                        <a:t>Формулируют сами учащиеся </a:t>
                      </a:r>
                    </a:p>
                  </a:txBody>
                  <a:tcPr marL="55608" marR="5560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160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itchFamily="34" charset="0"/>
                          <a:cs typeface="Times New Roman" pitchFamily="18" charset="0"/>
                        </a:rPr>
                        <a:t>Сообщение целей и задач</a:t>
                      </a:r>
                    </a:p>
                  </a:txBody>
                  <a:tcPr marL="55608" marR="5560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itchFamily="34" charset="0"/>
                          <a:cs typeface="Times New Roman" pitchFamily="18" charset="0"/>
                        </a:rPr>
                        <a:t>Учитель формулирует и сообщает учащимся, чему должны научиться</a:t>
                      </a:r>
                    </a:p>
                  </a:txBody>
                  <a:tcPr marL="55608" marR="5560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itchFamily="34" charset="0"/>
                          <a:cs typeface="Times New Roman" pitchFamily="18" charset="0"/>
                        </a:rPr>
                        <a:t>Формулируют сами учащиеся, определив границы знания и незнания</a:t>
                      </a:r>
                    </a:p>
                  </a:txBody>
                  <a:tcPr marL="55608" marR="5560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001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itchFamily="34" charset="0"/>
                          <a:cs typeface="Times New Roman" pitchFamily="18" charset="0"/>
                        </a:rPr>
                        <a:t>Планирование</a:t>
                      </a:r>
                    </a:p>
                  </a:txBody>
                  <a:tcPr marL="55608" marR="5560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itchFamily="34" charset="0"/>
                          <a:cs typeface="Times New Roman" pitchFamily="18" charset="0"/>
                        </a:rPr>
                        <a:t>Учитель сообщает учащимся, какую работу они должны выполнить, чтобы достичь цели</a:t>
                      </a:r>
                    </a:p>
                  </a:txBody>
                  <a:tcPr marL="55608" marR="5560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itchFamily="34" charset="0"/>
                          <a:cs typeface="Times New Roman" pitchFamily="18" charset="0"/>
                        </a:rPr>
                        <a:t>Планирование учащимися способов  достижения намеченной цели</a:t>
                      </a:r>
                    </a:p>
                  </a:txBody>
                  <a:tcPr marL="55608" marR="5560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001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itchFamily="34" charset="0"/>
                          <a:cs typeface="Times New Roman" pitchFamily="18" charset="0"/>
                        </a:rPr>
                        <a:t>Практическая деятельность учащихся</a:t>
                      </a:r>
                    </a:p>
                  </a:txBody>
                  <a:tcPr marL="55608" marR="5560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itchFamily="34" charset="0"/>
                          <a:cs typeface="Times New Roman" pitchFamily="18" charset="0"/>
                        </a:rPr>
                        <a:t>Под руководством учителя учащиеся выполняют ряд практических задач (чаще применяется фронтальный метод организации деятельности)</a:t>
                      </a:r>
                    </a:p>
                  </a:txBody>
                  <a:tcPr marL="55608" marR="5560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itchFamily="34" charset="0"/>
                          <a:cs typeface="Times New Roman" pitchFamily="18" charset="0"/>
                        </a:rPr>
                        <a:t>Учащиеся осуществляют учебные действия по намеченному плану (применяется групповой, индивидуальный методы)</a:t>
                      </a:r>
                    </a:p>
                  </a:txBody>
                  <a:tcPr marL="55608" marR="5560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001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itchFamily="34" charset="0"/>
                          <a:cs typeface="Times New Roman" pitchFamily="18" charset="0"/>
                        </a:rPr>
                        <a:t>Осуществление контроля</a:t>
                      </a:r>
                    </a:p>
                  </a:txBody>
                  <a:tcPr marL="55608" marR="5560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itchFamily="34" charset="0"/>
                          <a:cs typeface="Times New Roman" pitchFamily="18" charset="0"/>
                        </a:rPr>
                        <a:t>Учитель осуществляет контроль за выполнением учащимися практической работы</a:t>
                      </a:r>
                    </a:p>
                  </a:txBody>
                  <a:tcPr marL="55608" marR="5560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itchFamily="34" charset="0"/>
                          <a:cs typeface="Times New Roman" pitchFamily="18" charset="0"/>
                        </a:rPr>
                        <a:t>Учащиеся осуществляют контроль (применяются формы самоконтроля, взаимоконтроля)</a:t>
                      </a:r>
                    </a:p>
                  </a:txBody>
                  <a:tcPr marL="55608" marR="5560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67" name="Group 5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1616756"/>
              </p:ext>
            </p:extLst>
          </p:nvPr>
        </p:nvGraphicFramePr>
        <p:xfrm>
          <a:off x="107950" y="214312"/>
          <a:ext cx="8929688" cy="6486544"/>
        </p:xfrm>
        <a:graphic>
          <a:graphicData uri="http://schemas.openxmlformats.org/drawingml/2006/table">
            <a:tbl>
              <a:tblPr/>
              <a:tblGrid>
                <a:gridCol w="1958266"/>
                <a:gridCol w="3524876"/>
                <a:gridCol w="3446546"/>
              </a:tblGrid>
              <a:tr h="6315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itchFamily="34" charset="0"/>
                          <a:cs typeface="Times New Roman" pitchFamily="18" charset="0"/>
                        </a:rPr>
                        <a:t>Требования к уроку</a:t>
                      </a:r>
                    </a:p>
                  </a:txBody>
                  <a:tcPr marL="55608" marR="5560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itchFamily="34" charset="0"/>
                          <a:cs typeface="Times New Roman" pitchFamily="18" charset="0"/>
                        </a:rPr>
                        <a:t>Традиционный урок</a:t>
                      </a:r>
                    </a:p>
                  </a:txBody>
                  <a:tcPr marL="55608" marR="5560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itchFamily="34" charset="0"/>
                          <a:cs typeface="Times New Roman" pitchFamily="18" charset="0"/>
                        </a:rPr>
                        <a:t>Урок современного типа</a:t>
                      </a:r>
                    </a:p>
                  </a:txBody>
                  <a:tcPr marL="55608" marR="5560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210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itchFamily="34" charset="0"/>
                          <a:cs typeface="Times New Roman" pitchFamily="18" charset="0"/>
                        </a:rPr>
                        <a:t>Осуществление коррекции</a:t>
                      </a:r>
                    </a:p>
                  </a:txBody>
                  <a:tcPr marL="55608" marR="5560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itchFamily="34" charset="0"/>
                          <a:cs typeface="Times New Roman" pitchFamily="18" charset="0"/>
                        </a:rPr>
                        <a:t>Учитель в ходе выполнения и по итогам выполненной работы учащимися осуществляет коррекцию</a:t>
                      </a:r>
                    </a:p>
                  </a:txBody>
                  <a:tcPr marL="55608" marR="5560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itchFamily="34" charset="0"/>
                          <a:cs typeface="Times New Roman" pitchFamily="18" charset="0"/>
                        </a:rPr>
                        <a:t>Учащиеся формулируют затруднения и осуществляют коррекцию самостоятельно</a:t>
                      </a:r>
                    </a:p>
                  </a:txBody>
                  <a:tcPr marL="55608" marR="5560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9019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itchFamily="34" charset="0"/>
                          <a:cs typeface="Times New Roman" pitchFamily="18" charset="0"/>
                        </a:rPr>
                        <a:t>Оценивание учащихся</a:t>
                      </a:r>
                    </a:p>
                  </a:txBody>
                  <a:tcPr marL="55608" marR="5560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itchFamily="34" charset="0"/>
                          <a:cs typeface="Times New Roman" pitchFamily="18" charset="0"/>
                        </a:rPr>
                        <a:t>Учитель осуществляет оценивание учащихся за работу на уроке</a:t>
                      </a:r>
                    </a:p>
                  </a:txBody>
                  <a:tcPr marL="55608" marR="5560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itchFamily="34" charset="0"/>
                          <a:cs typeface="Times New Roman" pitchFamily="18" charset="0"/>
                        </a:rPr>
                        <a:t>Учащиеся дают оценку деятельности по её результатам (</a:t>
                      </a:r>
                      <a:r>
                        <a:rPr kumimoji="0" lang="ru-RU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itchFamily="34" charset="0"/>
                          <a:cs typeface="Times New Roman" pitchFamily="18" charset="0"/>
                        </a:rPr>
                        <a:t>самооценивание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itchFamily="34" charset="0"/>
                          <a:cs typeface="Times New Roman" pitchFamily="18" charset="0"/>
                        </a:rPr>
                        <a:t>, оценивание результатов деятельности товарищей)</a:t>
                      </a:r>
                    </a:p>
                  </a:txBody>
                  <a:tcPr marL="55608" marR="5560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0201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itchFamily="34" charset="0"/>
                          <a:cs typeface="Times New Roman" pitchFamily="18" charset="0"/>
                        </a:rPr>
                        <a:t>Итог урока</a:t>
                      </a:r>
                    </a:p>
                  </a:txBody>
                  <a:tcPr marL="55608" marR="5560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itchFamily="34" charset="0"/>
                          <a:cs typeface="Times New Roman" pitchFamily="18" charset="0"/>
                        </a:rPr>
                        <a:t>Учитель выясняет у учащихся, что они запомнили</a:t>
                      </a:r>
                    </a:p>
                  </a:txBody>
                  <a:tcPr marL="55608" marR="5560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itchFamily="34" charset="0"/>
                          <a:cs typeface="Times New Roman" pitchFamily="18" charset="0"/>
                        </a:rPr>
                        <a:t>Проводится рефлексия</a:t>
                      </a:r>
                    </a:p>
                  </a:txBody>
                  <a:tcPr marL="55608" marR="5560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7229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itchFamily="34" charset="0"/>
                          <a:cs typeface="Times New Roman" pitchFamily="18" charset="0"/>
                        </a:rPr>
                        <a:t>Домашнее задание</a:t>
                      </a:r>
                    </a:p>
                  </a:txBody>
                  <a:tcPr marL="55608" marR="5560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itchFamily="34" charset="0"/>
                          <a:cs typeface="Times New Roman" pitchFamily="18" charset="0"/>
                        </a:rPr>
                        <a:t>Учитель объявляет и комментирует (чаще – задание одно для всех)</a:t>
                      </a:r>
                    </a:p>
                  </a:txBody>
                  <a:tcPr marL="55608" marR="5560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itchFamily="34" charset="0"/>
                          <a:cs typeface="Times New Roman" pitchFamily="18" charset="0"/>
                        </a:rPr>
                        <a:t>Учащиеся могут выбирать задание из предложенных учителем с учётом индивидуальных возможностей</a:t>
                      </a:r>
                    </a:p>
                  </a:txBody>
                  <a:tcPr marL="55608" marR="5560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55464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/>
          </p:cNvSpPr>
          <p:nvPr>
            <p:ph type="title"/>
          </p:nvPr>
        </p:nvSpPr>
        <p:spPr>
          <a:xfrm>
            <a:off x="323528" y="0"/>
            <a:ext cx="8496300" cy="980728"/>
          </a:xfrm>
        </p:spPr>
        <p:txBody>
          <a:bodyPr>
            <a:normAutofit/>
          </a:bodyPr>
          <a:lstStyle/>
          <a:p>
            <a:r>
              <a:rPr lang="ru-RU" altLang="ru-RU" sz="4000" b="1" dirty="0" smtClean="0">
                <a:solidFill>
                  <a:schemeClr val="tx1"/>
                </a:solidFill>
              </a:rPr>
              <a:t>Организация планирования урока</a:t>
            </a:r>
          </a:p>
        </p:txBody>
      </p:sp>
      <p:sp>
        <p:nvSpPr>
          <p:cNvPr id="10243" name="Rectangle 3"/>
          <p:cNvSpPr>
            <a:spLocks noGrp="1"/>
          </p:cNvSpPr>
          <p:nvPr>
            <p:ph idx="1"/>
          </p:nvPr>
        </p:nvSpPr>
        <p:spPr>
          <a:xfrm>
            <a:off x="323528" y="908720"/>
            <a:ext cx="8568952" cy="5688632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ru-RU" altLang="ru-RU" sz="2600" b="1" dirty="0" smtClean="0">
                <a:solidFill>
                  <a:schemeClr val="tx1"/>
                </a:solidFill>
              </a:rPr>
              <a:t>Моделирование:</a:t>
            </a:r>
          </a:p>
          <a:p>
            <a:pPr algn="just" eaLnBrk="1" hangingPunct="1">
              <a:lnSpc>
                <a:spcPct val="80000"/>
              </a:lnSpc>
            </a:pPr>
            <a:r>
              <a:rPr lang="ru-RU" altLang="ru-RU" sz="2600" dirty="0" smtClean="0">
                <a:solidFill>
                  <a:schemeClr val="tx1"/>
                </a:solidFill>
              </a:rPr>
              <a:t>процесс определения основных его параметров,  эскиз   урока, начальный этап перевода теории урока в практику.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ru-RU" altLang="ru-RU" sz="2600" b="1" dirty="0" smtClean="0">
                <a:solidFill>
                  <a:schemeClr val="tx1"/>
                </a:solidFill>
              </a:rPr>
              <a:t>Проектирование:</a:t>
            </a:r>
          </a:p>
          <a:p>
            <a:pPr algn="just" eaLnBrk="1" hangingPunct="1">
              <a:lnSpc>
                <a:spcPct val="80000"/>
              </a:lnSpc>
            </a:pPr>
            <a:r>
              <a:rPr lang="ru-RU" altLang="ru-RU" sz="2600" dirty="0" smtClean="0">
                <a:solidFill>
                  <a:schemeClr val="tx1"/>
                </a:solidFill>
              </a:rPr>
              <a:t>этап разработки компонентов педагогического процесса (задач, принципов, содержания, методов, форм учебной деятельности).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ru-RU" altLang="ru-RU" sz="2600" b="1" dirty="0" smtClean="0">
                <a:solidFill>
                  <a:schemeClr val="tx1"/>
                </a:solidFill>
              </a:rPr>
              <a:t>Конструирование:</a:t>
            </a:r>
          </a:p>
          <a:p>
            <a:pPr algn="just" eaLnBrk="1" hangingPunct="1">
              <a:lnSpc>
                <a:spcPct val="80000"/>
              </a:lnSpc>
            </a:pPr>
            <a:r>
              <a:rPr lang="ru-RU" altLang="ru-RU" sz="2600" dirty="0" smtClean="0">
                <a:solidFill>
                  <a:schemeClr val="tx1"/>
                </a:solidFill>
              </a:rPr>
              <a:t>создание технологии обучения учащихся как процесса освоения ими учебного материала.</a:t>
            </a:r>
          </a:p>
          <a:p>
            <a:pPr eaLnBrk="1" hangingPunct="1">
              <a:lnSpc>
                <a:spcPct val="80000"/>
              </a:lnSpc>
              <a:buClr>
                <a:srgbClr val="660066"/>
              </a:buClr>
              <a:buFont typeface="Arial" charset="0"/>
              <a:buNone/>
            </a:pPr>
            <a:r>
              <a:rPr lang="ru-RU" altLang="ru-RU" sz="2600" b="1" dirty="0" err="1" smtClean="0">
                <a:solidFill>
                  <a:schemeClr val="tx1"/>
                </a:solidFill>
              </a:rPr>
              <a:t>Сценирование</a:t>
            </a:r>
            <a:r>
              <a:rPr lang="ru-RU" altLang="ru-RU" sz="2600" b="1" dirty="0" smtClean="0">
                <a:solidFill>
                  <a:schemeClr val="tx1"/>
                </a:solidFill>
              </a:rPr>
              <a:t> образовательной ситуации</a:t>
            </a:r>
          </a:p>
          <a:p>
            <a:pPr eaLnBrk="1" hangingPunct="1">
              <a:lnSpc>
                <a:spcPct val="80000"/>
              </a:lnSpc>
              <a:buClr>
                <a:srgbClr val="660066"/>
              </a:buClr>
            </a:pPr>
            <a:r>
              <a:rPr lang="ru-RU" altLang="ru-RU" sz="2600" dirty="0" smtClean="0">
                <a:solidFill>
                  <a:schemeClr val="tx1"/>
                </a:solidFill>
              </a:rPr>
              <a:t>   обучение способам деятельности, при необходимости -      </a:t>
            </a:r>
          </a:p>
          <a:p>
            <a:pPr eaLnBrk="1" hangingPunct="1">
              <a:lnSpc>
                <a:spcPct val="80000"/>
              </a:lnSpc>
              <a:buClr>
                <a:srgbClr val="660066"/>
              </a:buClr>
              <a:buFont typeface="Arial" charset="0"/>
              <a:buNone/>
            </a:pPr>
            <a:r>
              <a:rPr lang="ru-RU" altLang="ru-RU" sz="2600" dirty="0" smtClean="0">
                <a:solidFill>
                  <a:schemeClr val="tx1"/>
                </a:solidFill>
              </a:rPr>
              <a:t>        изменение плана урока в соответствии с вариантами   </a:t>
            </a:r>
          </a:p>
          <a:p>
            <a:pPr eaLnBrk="1" hangingPunct="1">
              <a:lnSpc>
                <a:spcPct val="80000"/>
              </a:lnSpc>
              <a:buClr>
                <a:srgbClr val="660066"/>
              </a:buClr>
              <a:buFont typeface="Arial" charset="0"/>
              <a:buNone/>
            </a:pPr>
            <a:r>
              <a:rPr lang="ru-RU" altLang="ru-RU" sz="2600" dirty="0" smtClean="0">
                <a:solidFill>
                  <a:schemeClr val="tx1"/>
                </a:solidFill>
              </a:rPr>
              <a:t>        непонимания и типами ошибок обучающихся.</a:t>
            </a:r>
          </a:p>
          <a:p>
            <a:pPr algn="just" eaLnBrk="1" hangingPunct="1">
              <a:lnSpc>
                <a:spcPct val="80000"/>
              </a:lnSpc>
            </a:pPr>
            <a:endParaRPr lang="ru-RU" altLang="ru-RU" sz="2400" dirty="0" smtClean="0">
              <a:solidFill>
                <a:schemeClr val="tx1"/>
              </a:solidFill>
            </a:endParaRPr>
          </a:p>
          <a:p>
            <a:pPr algn="just" eaLnBrk="1" hangingPunct="1">
              <a:lnSpc>
                <a:spcPct val="80000"/>
              </a:lnSpc>
            </a:pPr>
            <a:endParaRPr lang="ru-RU" altLang="ru-RU" sz="2000" dirty="0" smtClean="0"/>
          </a:p>
          <a:p>
            <a:pPr>
              <a:lnSpc>
                <a:spcPct val="80000"/>
              </a:lnSpc>
            </a:pPr>
            <a:endParaRPr lang="ru-RU" altLang="ru-RU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78298"/>
          </a:xfrm>
        </p:spPr>
        <p:txBody>
          <a:bodyPr>
            <a:normAutofit fontScale="90000"/>
          </a:bodyPr>
          <a:lstStyle/>
          <a:p>
            <a:r>
              <a:rPr lang="ru-RU" sz="4800" dirty="0" smtClean="0"/>
              <a:t>Конструктор урока</a:t>
            </a:r>
            <a:br>
              <a:rPr lang="ru-RU" sz="4800" dirty="0" smtClean="0"/>
            </a:br>
            <a:r>
              <a:rPr lang="ru-RU" sz="4000" dirty="0" smtClean="0"/>
              <a:t>1. определиться с типом урока</a:t>
            </a:r>
            <a:br>
              <a:rPr lang="ru-RU" sz="4000" dirty="0" smtClean="0"/>
            </a:br>
            <a:r>
              <a:rPr lang="ru-RU" sz="4000" dirty="0" smtClean="0"/>
              <a:t>2. отобрать необходимое содержание</a:t>
            </a:r>
            <a:br>
              <a:rPr lang="ru-RU" sz="4000" dirty="0" smtClean="0"/>
            </a:br>
            <a:r>
              <a:rPr lang="ru-RU" sz="4000" dirty="0" smtClean="0"/>
              <a:t>3. выбрать методы для каждого этапа</a:t>
            </a:r>
            <a:endParaRPr lang="ru-RU" sz="4000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66637588"/>
              </p:ext>
            </p:extLst>
          </p:nvPr>
        </p:nvGraphicFramePr>
        <p:xfrm>
          <a:off x="457200" y="2996950"/>
          <a:ext cx="8229600" cy="33796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30624"/>
                <a:gridCol w="1224136"/>
                <a:gridCol w="1440160"/>
                <a:gridCol w="1388760"/>
                <a:gridCol w="1645920"/>
              </a:tblGrid>
              <a:tr h="844924"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Этапы урока</a:t>
                      </a:r>
                      <a:endParaRPr lang="ru-RU" sz="3200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r>
                        <a:rPr lang="ru-RU" sz="3200" dirty="0" smtClean="0"/>
                        <a:t>Варианты методов</a:t>
                      </a:r>
                      <a:endParaRPr lang="ru-RU" sz="3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844924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Орг. момент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44924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Актуализация 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44924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И т.д.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6A4B3AC-258D-47E0-BA38-EB1839C3E320}" type="datetime1">
              <a:rPr lang="ru-RU" smtClean="0"/>
              <a:pPr>
                <a:defRPr/>
              </a:pPr>
              <a:t>27.10.2016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076369-7540-4769-B45B-5115BCC0BD13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80764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725487"/>
          </a:xfrm>
        </p:spPr>
        <p:txBody>
          <a:bodyPr/>
          <a:lstStyle/>
          <a:p>
            <a:pPr algn="ctr"/>
            <a:r>
              <a:rPr lang="ru-RU" altLang="ru-RU" sz="4000" b="1" dirty="0" smtClean="0">
                <a:solidFill>
                  <a:schemeClr val="tx1"/>
                </a:solidFill>
              </a:rPr>
              <a:t>Типология урока</a:t>
            </a:r>
          </a:p>
        </p:txBody>
      </p:sp>
      <p:graphicFrame>
        <p:nvGraphicFramePr>
          <p:cNvPr id="24612" name="Group 36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303026031"/>
              </p:ext>
            </p:extLst>
          </p:nvPr>
        </p:nvGraphicFramePr>
        <p:xfrm>
          <a:off x="323850" y="980728"/>
          <a:ext cx="8640763" cy="5638376"/>
        </p:xfrm>
        <a:graphic>
          <a:graphicData uri="http://schemas.openxmlformats.org/drawingml/2006/table">
            <a:tbl>
              <a:tblPr/>
              <a:tblGrid>
                <a:gridCol w="5328270"/>
                <a:gridCol w="3312493"/>
              </a:tblGrid>
              <a:tr h="7920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Традиционные уроки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4" marB="4570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Уроки </a:t>
                      </a:r>
                      <a:r>
                        <a:rPr kumimoji="0" lang="ru-RU" sz="2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деятельностной</a:t>
                      </a:r>
                      <a:r>
                        <a:rPr kumimoji="0" lang="ru-RU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направленности</a:t>
                      </a:r>
                      <a:endParaRPr kumimoji="0" lang="ru-RU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4" marB="4570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6294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>
                          <a:tab pos="342900" algn="l"/>
                        </a:tabLst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Урок формирования знаний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>
                          <a:tab pos="342900" algn="l"/>
                        </a:tabLst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Урок формирования и совершенствования  знаний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>
                          <a:tab pos="342900" algn="l"/>
                        </a:tabLst>
                        <a:defRPr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Комбинированный урок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>
                          <a:tab pos="342900" algn="l"/>
                        </a:tabLst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Урок  совершенствования  знаний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>
                          <a:tab pos="342900" algn="l"/>
                        </a:tabLst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Урок закрепления и  совершенствования  знаний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>
                          <a:tab pos="342900" algn="l"/>
                        </a:tabLst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Урок обобщения и систематизации знаний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>
                          <a:tab pos="342900" algn="l"/>
                        </a:tabLst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Урок контроля знаний, умений и навыков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>
                          <a:tab pos="342900" algn="l"/>
                        </a:tabLst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Урок коррекции знаний, умений и навыков</a:t>
                      </a:r>
                    </a:p>
                  </a:txBody>
                  <a:tcPr marT="45704" marB="4570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>
                          <a:tab pos="342900" algn="l"/>
                        </a:tabLst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Урок </a:t>
                      </a: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«</a:t>
                      </a: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открытия» нового знания;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>
                          <a:tab pos="342900" algn="l"/>
                        </a:tabLst>
                      </a:pP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>
                          <a:tab pos="342900" algn="l"/>
                        </a:tabLst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Урок рефлексии;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>
                          <a:tab pos="342900" algn="l"/>
                        </a:tabLst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Урок </a:t>
                      </a:r>
                      <a:r>
                        <a:rPr kumimoji="0" lang="ru-RU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общеметодологичес</a:t>
                      </a: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кой направленности;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>
                          <a:tab pos="342900" algn="l"/>
                        </a:tabLst>
                      </a:pP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>
                          <a:tab pos="342900" algn="l"/>
                        </a:tabLst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Урок развивающего контроля.</a:t>
                      </a:r>
                    </a:p>
                  </a:txBody>
                  <a:tcPr marT="45704" marB="4570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ru-RU" sz="4000" dirty="0" smtClean="0"/>
              <a:t>Требования к современному уроку</a:t>
            </a:r>
            <a:endParaRPr lang="ru-RU" sz="400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6B200D6-F230-4750-8575-F2009A5A68D1}" type="datetime1">
              <a:rPr lang="ru-RU" smtClean="0"/>
              <a:pPr>
                <a:defRPr/>
              </a:pPr>
              <a:t>27.10.2016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902B6B-4BA4-4894-81AE-DE90EB49A0D3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489790" y="1196752"/>
            <a:ext cx="840269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ru-RU" sz="2800" dirty="0" smtClean="0"/>
              <a:t>Цели урока задаются  с тенденцией передачи функции учителя ученику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ru-RU" sz="2800" dirty="0" smtClean="0"/>
              <a:t>Систематическое обучение детей осуществлять рефлексивные действия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ru-RU" sz="2800" dirty="0" smtClean="0"/>
              <a:t>Использование форм, методов и приемов обучения, повышающих степень активности учащихся в учебном процессе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ru-RU" sz="2800" dirty="0" smtClean="0"/>
              <a:t>Технология диалога: обучение учащихся ставить и адресовать вопросы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ru-RU" sz="2800" dirty="0" smtClean="0"/>
              <a:t>Сочетание репродуктивной и проблемной формы обучения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306916082"/>
      </p:ext>
    </p:extLst>
  </p:cSld>
  <p:clrMapOvr>
    <a:masterClrMapping/>
  </p:clrMapOvr>
</p:sld>
</file>

<file path=ppt/theme/theme1.xml><?xml version="1.0" encoding="utf-8"?>
<a:theme xmlns:a="http://schemas.openxmlformats.org/drawingml/2006/main" name="Паркет">
  <a:themeElements>
    <a:clrScheme name="Паркет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Паркет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651</TotalTime>
  <Words>2027</Words>
  <Application>Microsoft Office PowerPoint</Application>
  <PresentationFormat>Экран (4:3)</PresentationFormat>
  <Paragraphs>284</Paragraphs>
  <Slides>28</Slides>
  <Notes>7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29" baseType="lpstr">
      <vt:lpstr>Паркет</vt:lpstr>
      <vt:lpstr>Презентация PowerPoint</vt:lpstr>
      <vt:lpstr>Презентация PowerPoint</vt:lpstr>
      <vt:lpstr>Требования к современному уроку</vt:lpstr>
      <vt:lpstr>Презентация PowerPoint</vt:lpstr>
      <vt:lpstr>Презентация PowerPoint</vt:lpstr>
      <vt:lpstr>Организация планирования урока</vt:lpstr>
      <vt:lpstr>Конструктор урока 1. определиться с типом урока 2. отобрать необходимое содержание 3. выбрать методы для каждого этапа</vt:lpstr>
      <vt:lpstr>Типология урока</vt:lpstr>
      <vt:lpstr>Требования к современному уроку</vt:lpstr>
      <vt:lpstr>Требования к современному уроку</vt:lpstr>
      <vt:lpstr>Три постулата современного урока</vt:lpstr>
      <vt:lpstr>Диалогические методы</vt:lpstr>
      <vt:lpstr>Диалог </vt:lpstr>
      <vt:lpstr>Задачи на проценты</vt:lpstr>
      <vt:lpstr>Проблемная ситуация </vt:lpstr>
      <vt:lpstr>Урок «открытия» нового знания</vt:lpstr>
      <vt:lpstr>Структура урока «открытия» нового знания </vt:lpstr>
      <vt:lpstr>Урок рефлексии</vt:lpstr>
      <vt:lpstr>Структура урока рефлексии</vt:lpstr>
      <vt:lpstr>Урок развивающего контроля</vt:lpstr>
      <vt:lpstr>Структура урока развивающего контроля</vt:lpstr>
      <vt:lpstr>Урок общеметодологической направленности</vt:lpstr>
      <vt:lpstr>Уроки общеметодологической направленности</vt:lpstr>
      <vt:lpstr>Цели различных типов уроков</vt:lpstr>
      <vt:lpstr>Реперные точки урока</vt:lpstr>
      <vt:lpstr>Цель урока в логике системно-деятельностного подхода</vt:lpstr>
      <vt:lpstr>«Для корабля, который не знает куда плыть, нет попутного ветра»        (Сенека)</vt:lpstr>
      <vt:lpstr>С каким настроением вы заканчиваете нас слушать?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Решение простейших тригонометрических неравенств.</dc:title>
  <dc:creator>Администратор</dc:creator>
  <cp:lastModifiedBy>Лилия</cp:lastModifiedBy>
  <cp:revision>64</cp:revision>
  <dcterms:created xsi:type="dcterms:W3CDTF">2010-03-23T12:48:13Z</dcterms:created>
  <dcterms:modified xsi:type="dcterms:W3CDTF">2016-10-27T03:10:12Z</dcterms:modified>
</cp:coreProperties>
</file>